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 id="526" r:id="rId176"/>
    <p:sldId id="527" r:id="rId177"/>
    <p:sldId id="528" r:id="rId178"/>
    <p:sldId id="529" r:id="rId179"/>
    <p:sldId id="530" r:id="rId180"/>
    <p:sldId id="531" r:id="rId181"/>
    <p:sldId id="532" r:id="rId182"/>
    <p:sldId id="533" r:id="rId183"/>
    <p:sldId id="534" r:id="rId184"/>
    <p:sldId id="535" r:id="rId185"/>
    <p:sldId id="536" r:id="rId186"/>
    <p:sldId id="538" r:id="rId187"/>
    <p:sldId id="537" r:id="rId188"/>
    <p:sldId id="539" r:id="rId189"/>
    <p:sldId id="540" r:id="rId190"/>
    <p:sldId id="541" r:id="rId191"/>
    <p:sldId id="542" r:id="rId192"/>
    <p:sldId id="543" r:id="rId193"/>
    <p:sldId id="545" r:id="rId194"/>
    <p:sldId id="547" r:id="rId195"/>
    <p:sldId id="548" r:id="rId196"/>
    <p:sldId id="546" r:id="rId197"/>
    <p:sldId id="549" r:id="rId198"/>
    <p:sldId id="550" r:id="rId199"/>
    <p:sldId id="551" r:id="rId200"/>
    <p:sldId id="552" r:id="rId201"/>
    <p:sldId id="553" r:id="rId202"/>
    <p:sldId id="554" r:id="rId203"/>
    <p:sldId id="556" r:id="rId204"/>
    <p:sldId id="555" r:id="rId205"/>
    <p:sldId id="557" r:id="rId206"/>
    <p:sldId id="558" r:id="rId207"/>
    <p:sldId id="559" r:id="rId208"/>
    <p:sldId id="560" r:id="rId209"/>
    <p:sldId id="561" r:id="rId210"/>
    <p:sldId id="562" r:id="rId211"/>
    <p:sldId id="563" r:id="rId212"/>
    <p:sldId id="565" r:id="rId213"/>
    <p:sldId id="564" r:id="rId214"/>
    <p:sldId id="566" r:id="rId215"/>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78" d="100"/>
          <a:sy n="78" d="100"/>
        </p:scale>
        <p:origin x="1734"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2020/8/27</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gonaturalenglish.com/connected-speech-fast-native-english-pronunciation/" TargetMode="External"/><Relationship Id="rId2" Type="http://schemas.openxmlformats.org/officeDocument/2006/relationships/slide" Target="../slides/slide126.xml"/><Relationship Id="rId1" Type="http://schemas.openxmlformats.org/officeDocument/2006/relationships/notesMaster" Target="../notesMasters/notesMaster1.xml"/><Relationship Id="rId5" Type="http://schemas.openxmlformats.org/officeDocument/2006/relationships/hyperlink" Target="https://www.teachingenglish.org.uk/article/connected-speech-2" TargetMode="External"/><Relationship Id="rId4" Type="http://schemas.openxmlformats.org/officeDocument/2006/relationships/hyperlink" Target="https://speakhut.com/connected-speech-linking-words-introduction/"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wordcounter.net/blog/2016/06/02/101702_how-fast-average-person-speaks.html" TargetMode="External"/><Relationship Id="rId2" Type="http://schemas.openxmlformats.org/officeDocument/2006/relationships/slide" Target="../slides/slide206.xml"/><Relationship Id="rId1" Type="http://schemas.openxmlformats.org/officeDocument/2006/relationships/notesMaster" Target="../notesMasters/notesMaster1.xml"/><Relationship Id="rId4" Type="http://schemas.openxmlformats.org/officeDocument/2006/relationships/hyperlink" Target="https://lumen.instructure.com/courses/218897/pages/linkedtext54273?module_item_id=5007143" TargetMode="Externa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https://www.gonaturalenglish.com/connected-speech-fast-native-english-pronunciation/</a:t>
            </a:r>
            <a:endParaRPr lang="en-US" altLang="zh-CN"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https://speakhut.com/connected-speech-linking-words-introduction/</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5"/>
              </a:rPr>
              <a:t>https://www.teachingenglish.org.uk/article/connected-speech-2</a:t>
            </a:r>
            <a:endParaRPr lang="zh-CN" altLang="zh-CN" sz="120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175</a:t>
            </a:fld>
            <a:endParaRPr lang="zh-CN" altLang="en-US"/>
          </a:p>
        </p:txBody>
      </p:sp>
    </p:spTree>
    <p:extLst>
      <p:ext uri="{BB962C8B-B14F-4D97-AF65-F5344CB8AC3E}">
        <p14:creationId xmlns:p14="http://schemas.microsoft.com/office/powerpoint/2010/main" val="1404713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176</a:t>
            </a:fld>
            <a:endParaRPr lang="zh-CN" altLang="en-US"/>
          </a:p>
        </p:txBody>
      </p:sp>
    </p:spTree>
    <p:extLst>
      <p:ext uri="{BB962C8B-B14F-4D97-AF65-F5344CB8AC3E}">
        <p14:creationId xmlns:p14="http://schemas.microsoft.com/office/powerpoint/2010/main" val="29147408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r>
              <a:rPr lang="en-US" altLang="zh-CN" dirty="0"/>
              <a:t>Max(k)  k * Int(</a:t>
            </a:r>
            <a:r>
              <a:rPr lang="en-US" altLang="zh-CN" dirty="0" err="1"/>
              <a:t>frame_length</a:t>
            </a:r>
            <a:r>
              <a:rPr lang="en-US" altLang="zh-CN" dirty="0"/>
              <a:t>/2 * speed) + </a:t>
            </a:r>
            <a:r>
              <a:rPr lang="en-US" altLang="zh-CN" dirty="0" err="1"/>
              <a:t>frame_length</a:t>
            </a:r>
            <a:r>
              <a:rPr lang="en-US" altLang="zh-CN" dirty="0"/>
              <a:t>/2 &lt;= T * 16</a:t>
            </a:r>
            <a:r>
              <a:rPr lang="zh-CN" altLang="en-US" dirty="0"/>
              <a:t>、</a:t>
            </a:r>
          </a:p>
          <a:p>
            <a:r>
              <a:rPr lang="en-US" altLang="zh-CN" dirty="0"/>
              <a:t>T’= </a:t>
            </a:r>
            <a:r>
              <a:rPr lang="en-US" altLang="zh-CN" dirty="0" err="1"/>
              <a:t>frame_length</a:t>
            </a:r>
            <a:r>
              <a:rPr lang="en-US" altLang="zh-CN"/>
              <a:t> / 2 / 16 * k</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177</a:t>
            </a:fld>
            <a:endParaRPr lang="zh-CN" altLang="en-US"/>
          </a:p>
        </p:txBody>
      </p:sp>
    </p:spTree>
    <p:extLst>
      <p:ext uri="{BB962C8B-B14F-4D97-AF65-F5344CB8AC3E}">
        <p14:creationId xmlns:p14="http://schemas.microsoft.com/office/powerpoint/2010/main" val="422143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178</a:t>
            </a:fld>
            <a:endParaRPr lang="zh-CN" altLang="en-US"/>
          </a:p>
        </p:txBody>
      </p:sp>
    </p:spTree>
    <p:extLst>
      <p:ext uri="{BB962C8B-B14F-4D97-AF65-F5344CB8AC3E}">
        <p14:creationId xmlns:p14="http://schemas.microsoft.com/office/powerpoint/2010/main" val="413554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179</a:t>
            </a:fld>
            <a:endParaRPr lang="zh-CN" altLang="en-US"/>
          </a:p>
        </p:txBody>
      </p:sp>
    </p:spTree>
    <p:extLst>
      <p:ext uri="{BB962C8B-B14F-4D97-AF65-F5344CB8AC3E}">
        <p14:creationId xmlns:p14="http://schemas.microsoft.com/office/powerpoint/2010/main" val="29860317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180</a:t>
            </a:fld>
            <a:endParaRPr lang="zh-CN" altLang="en-US"/>
          </a:p>
        </p:txBody>
      </p:sp>
    </p:spTree>
    <p:extLst>
      <p:ext uri="{BB962C8B-B14F-4D97-AF65-F5344CB8AC3E}">
        <p14:creationId xmlns:p14="http://schemas.microsoft.com/office/powerpoint/2010/main" val="2637332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181</a:t>
            </a:fld>
            <a:endParaRPr lang="zh-CN" altLang="en-US"/>
          </a:p>
        </p:txBody>
      </p:sp>
    </p:spTree>
    <p:extLst>
      <p:ext uri="{BB962C8B-B14F-4D97-AF65-F5344CB8AC3E}">
        <p14:creationId xmlns:p14="http://schemas.microsoft.com/office/powerpoint/2010/main" val="373249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182</a:t>
            </a:fld>
            <a:endParaRPr lang="zh-CN" altLang="en-US"/>
          </a:p>
        </p:txBody>
      </p:sp>
    </p:spTree>
    <p:extLst>
      <p:ext uri="{BB962C8B-B14F-4D97-AF65-F5344CB8AC3E}">
        <p14:creationId xmlns:p14="http://schemas.microsoft.com/office/powerpoint/2010/main" val="40296414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183</a:t>
            </a:fld>
            <a:endParaRPr lang="zh-CN" altLang="en-US"/>
          </a:p>
        </p:txBody>
      </p:sp>
    </p:spTree>
    <p:extLst>
      <p:ext uri="{BB962C8B-B14F-4D97-AF65-F5344CB8AC3E}">
        <p14:creationId xmlns:p14="http://schemas.microsoft.com/office/powerpoint/2010/main" val="362108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184</a:t>
            </a:fld>
            <a:endParaRPr lang="zh-CN" altLang="en-US"/>
          </a:p>
        </p:txBody>
      </p:sp>
    </p:spTree>
    <p:extLst>
      <p:ext uri="{BB962C8B-B14F-4D97-AF65-F5344CB8AC3E}">
        <p14:creationId xmlns:p14="http://schemas.microsoft.com/office/powerpoint/2010/main" val="26566726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185</a:t>
            </a:fld>
            <a:endParaRPr lang="zh-CN" altLang="en-US"/>
          </a:p>
        </p:txBody>
      </p:sp>
    </p:spTree>
    <p:extLst>
      <p:ext uri="{BB962C8B-B14F-4D97-AF65-F5344CB8AC3E}">
        <p14:creationId xmlns:p14="http://schemas.microsoft.com/office/powerpoint/2010/main" val="23640504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186</a:t>
            </a:fld>
            <a:endParaRPr lang="zh-CN" altLang="en-US"/>
          </a:p>
        </p:txBody>
      </p:sp>
    </p:spTree>
    <p:extLst>
      <p:ext uri="{BB962C8B-B14F-4D97-AF65-F5344CB8AC3E}">
        <p14:creationId xmlns:p14="http://schemas.microsoft.com/office/powerpoint/2010/main" val="1175463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187</a:t>
            </a:fld>
            <a:endParaRPr lang="zh-CN" altLang="en-US"/>
          </a:p>
        </p:txBody>
      </p:sp>
    </p:spTree>
    <p:extLst>
      <p:ext uri="{BB962C8B-B14F-4D97-AF65-F5344CB8AC3E}">
        <p14:creationId xmlns:p14="http://schemas.microsoft.com/office/powerpoint/2010/main" val="223048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188</a:t>
            </a:fld>
            <a:endParaRPr lang="zh-CN" altLang="en-US"/>
          </a:p>
        </p:txBody>
      </p:sp>
    </p:spTree>
    <p:extLst>
      <p:ext uri="{BB962C8B-B14F-4D97-AF65-F5344CB8AC3E}">
        <p14:creationId xmlns:p14="http://schemas.microsoft.com/office/powerpoint/2010/main" val="16993020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189</a:t>
            </a:fld>
            <a:endParaRPr lang="zh-CN" altLang="en-US"/>
          </a:p>
        </p:txBody>
      </p:sp>
    </p:spTree>
    <p:extLst>
      <p:ext uri="{BB962C8B-B14F-4D97-AF65-F5344CB8AC3E}">
        <p14:creationId xmlns:p14="http://schemas.microsoft.com/office/powerpoint/2010/main" val="26174448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190</a:t>
            </a:fld>
            <a:endParaRPr lang="zh-CN" altLang="en-US"/>
          </a:p>
        </p:txBody>
      </p:sp>
    </p:spTree>
    <p:extLst>
      <p:ext uri="{BB962C8B-B14F-4D97-AF65-F5344CB8AC3E}">
        <p14:creationId xmlns:p14="http://schemas.microsoft.com/office/powerpoint/2010/main" val="24358792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191</a:t>
            </a:fld>
            <a:endParaRPr lang="zh-CN" altLang="en-US"/>
          </a:p>
        </p:txBody>
      </p:sp>
    </p:spTree>
    <p:extLst>
      <p:ext uri="{BB962C8B-B14F-4D97-AF65-F5344CB8AC3E}">
        <p14:creationId xmlns:p14="http://schemas.microsoft.com/office/powerpoint/2010/main" val="30642777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192</a:t>
            </a:fld>
            <a:endParaRPr lang="zh-CN" altLang="en-US"/>
          </a:p>
        </p:txBody>
      </p:sp>
    </p:spTree>
    <p:extLst>
      <p:ext uri="{BB962C8B-B14F-4D97-AF65-F5344CB8AC3E}">
        <p14:creationId xmlns:p14="http://schemas.microsoft.com/office/powerpoint/2010/main" val="26103516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193</a:t>
            </a:fld>
            <a:endParaRPr lang="zh-CN" altLang="en-US"/>
          </a:p>
        </p:txBody>
      </p:sp>
    </p:spTree>
    <p:extLst>
      <p:ext uri="{BB962C8B-B14F-4D97-AF65-F5344CB8AC3E}">
        <p14:creationId xmlns:p14="http://schemas.microsoft.com/office/powerpoint/2010/main" val="334192267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194</a:t>
            </a:fld>
            <a:endParaRPr lang="zh-CN" altLang="en-US"/>
          </a:p>
        </p:txBody>
      </p:sp>
    </p:spTree>
    <p:extLst>
      <p:ext uri="{BB962C8B-B14F-4D97-AF65-F5344CB8AC3E}">
        <p14:creationId xmlns:p14="http://schemas.microsoft.com/office/powerpoint/2010/main" val="11165420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195</a:t>
            </a:fld>
            <a:endParaRPr lang="zh-CN" altLang="en-US"/>
          </a:p>
        </p:txBody>
      </p:sp>
    </p:spTree>
    <p:extLst>
      <p:ext uri="{BB962C8B-B14F-4D97-AF65-F5344CB8AC3E}">
        <p14:creationId xmlns:p14="http://schemas.microsoft.com/office/powerpoint/2010/main" val="408525286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196</a:t>
            </a:fld>
            <a:endParaRPr lang="zh-CN" altLang="en-US"/>
          </a:p>
        </p:txBody>
      </p:sp>
    </p:spTree>
    <p:extLst>
      <p:ext uri="{BB962C8B-B14F-4D97-AF65-F5344CB8AC3E}">
        <p14:creationId xmlns:p14="http://schemas.microsoft.com/office/powerpoint/2010/main" val="74386310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197</a:t>
            </a:fld>
            <a:endParaRPr lang="zh-CN" altLang="en-US"/>
          </a:p>
        </p:txBody>
      </p:sp>
    </p:spTree>
    <p:extLst>
      <p:ext uri="{BB962C8B-B14F-4D97-AF65-F5344CB8AC3E}">
        <p14:creationId xmlns:p14="http://schemas.microsoft.com/office/powerpoint/2010/main" val="141826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198</a:t>
            </a:fld>
            <a:endParaRPr lang="zh-CN" altLang="en-US"/>
          </a:p>
        </p:txBody>
      </p:sp>
    </p:spTree>
    <p:extLst>
      <p:ext uri="{BB962C8B-B14F-4D97-AF65-F5344CB8AC3E}">
        <p14:creationId xmlns:p14="http://schemas.microsoft.com/office/powerpoint/2010/main" val="405987165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199</a:t>
            </a:fld>
            <a:endParaRPr lang="zh-CN" altLang="en-US"/>
          </a:p>
        </p:txBody>
      </p:sp>
    </p:spTree>
    <p:extLst>
      <p:ext uri="{BB962C8B-B14F-4D97-AF65-F5344CB8AC3E}">
        <p14:creationId xmlns:p14="http://schemas.microsoft.com/office/powerpoint/2010/main" val="307379813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200</a:t>
            </a:fld>
            <a:endParaRPr lang="zh-CN" altLang="en-US"/>
          </a:p>
        </p:txBody>
      </p:sp>
    </p:spTree>
    <p:extLst>
      <p:ext uri="{BB962C8B-B14F-4D97-AF65-F5344CB8AC3E}">
        <p14:creationId xmlns:p14="http://schemas.microsoft.com/office/powerpoint/2010/main" val="822663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201</a:t>
            </a:fld>
            <a:endParaRPr lang="zh-CN" altLang="en-US"/>
          </a:p>
        </p:txBody>
      </p:sp>
    </p:spTree>
    <p:extLst>
      <p:ext uri="{BB962C8B-B14F-4D97-AF65-F5344CB8AC3E}">
        <p14:creationId xmlns:p14="http://schemas.microsoft.com/office/powerpoint/2010/main" val="3571438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202</a:t>
            </a:fld>
            <a:endParaRPr lang="zh-CN" altLang="en-US"/>
          </a:p>
        </p:txBody>
      </p:sp>
    </p:spTree>
    <p:extLst>
      <p:ext uri="{BB962C8B-B14F-4D97-AF65-F5344CB8AC3E}">
        <p14:creationId xmlns:p14="http://schemas.microsoft.com/office/powerpoint/2010/main" val="193239616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203</a:t>
            </a:fld>
            <a:endParaRPr lang="zh-CN" altLang="en-US"/>
          </a:p>
        </p:txBody>
      </p:sp>
    </p:spTree>
    <p:extLst>
      <p:ext uri="{BB962C8B-B14F-4D97-AF65-F5344CB8AC3E}">
        <p14:creationId xmlns:p14="http://schemas.microsoft.com/office/powerpoint/2010/main" val="125888923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204</a:t>
            </a:fld>
            <a:endParaRPr lang="zh-CN" altLang="en-US"/>
          </a:p>
        </p:txBody>
      </p:sp>
    </p:spTree>
    <p:extLst>
      <p:ext uri="{BB962C8B-B14F-4D97-AF65-F5344CB8AC3E}">
        <p14:creationId xmlns:p14="http://schemas.microsoft.com/office/powerpoint/2010/main" val="406370439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205</a:t>
            </a:fld>
            <a:endParaRPr lang="zh-CN" altLang="en-US"/>
          </a:p>
        </p:txBody>
      </p:sp>
    </p:spTree>
    <p:extLst>
      <p:ext uri="{BB962C8B-B14F-4D97-AF65-F5344CB8AC3E}">
        <p14:creationId xmlns:p14="http://schemas.microsoft.com/office/powerpoint/2010/main" val="116865866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Most words are two to three syllables long, giving you the answer that the average person speaks approximately 100 – 130 words per minute. A professional voice over artist usually uses 150 to 160 words per minute. An auctioneer, on the other hand, does a rapid fire 250 to 400 words per minute. Those, however, are exceptions. When you’re just having a chat, you’ll usually speak at a rate of 110 to 130 words per minute.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https://wordcounter.net/blog/2016/06/02/101702_how-fast-average-person-speaks.html</a:t>
            </a:r>
            <a:endParaRPr lang="en-US" altLang="zh-CN"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Normally, you speak about 125 words per minute. But you may speak much slower at about 100 wpm if you are giving a slide presentation.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You will find that the rate of speaking in audiobooks is about 150-160 words per minute whereas auctioneers can speak at about 250 wpm. According to the Guinness World Record, the current fastest speaker is Steve </a:t>
            </a:r>
            <a:r>
              <a:rPr lang="en-US" altLang="zh-CN" sz="1200" kern="1200" dirty="0" err="1">
                <a:solidFill>
                  <a:schemeClr val="tx1"/>
                </a:solidFill>
                <a:effectLst/>
                <a:latin typeface="+mn-lt"/>
                <a:ea typeface="+mn-ea"/>
                <a:cs typeface="+mn-cs"/>
              </a:rPr>
              <a:t>Woodmore</a:t>
            </a:r>
            <a:r>
              <a:rPr lang="en-US" altLang="zh-CN" sz="1200" kern="1200" dirty="0">
                <a:solidFill>
                  <a:schemeClr val="tx1"/>
                </a:solidFill>
                <a:effectLst/>
                <a:latin typeface="+mn-lt"/>
                <a:ea typeface="+mn-ea"/>
                <a:cs typeface="+mn-cs"/>
              </a:rPr>
              <a:t>, who was clocked at a rate of 637 wpm. Caution--slow down a minute to consider what you might do with your speech rate to be more effective.</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https://lumen.instructure.com/courses/218897/pages/linkedtext54273?module_item_id=5007143</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206</a:t>
            </a:fld>
            <a:endParaRPr lang="zh-CN" altLang="en-US"/>
          </a:p>
        </p:txBody>
      </p:sp>
    </p:spTree>
    <p:extLst>
      <p:ext uri="{BB962C8B-B14F-4D97-AF65-F5344CB8AC3E}">
        <p14:creationId xmlns:p14="http://schemas.microsoft.com/office/powerpoint/2010/main" val="242454381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207</a:t>
            </a:fld>
            <a:endParaRPr lang="zh-CN" altLang="en-US"/>
          </a:p>
        </p:txBody>
      </p:sp>
    </p:spTree>
    <p:extLst>
      <p:ext uri="{BB962C8B-B14F-4D97-AF65-F5344CB8AC3E}">
        <p14:creationId xmlns:p14="http://schemas.microsoft.com/office/powerpoint/2010/main" val="298899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208</a:t>
            </a:fld>
            <a:endParaRPr lang="zh-CN" altLang="en-US"/>
          </a:p>
        </p:txBody>
      </p:sp>
    </p:spTree>
    <p:extLst>
      <p:ext uri="{BB962C8B-B14F-4D97-AF65-F5344CB8AC3E}">
        <p14:creationId xmlns:p14="http://schemas.microsoft.com/office/powerpoint/2010/main" val="48108291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209</a:t>
            </a:fld>
            <a:endParaRPr lang="zh-CN" altLang="en-US"/>
          </a:p>
        </p:txBody>
      </p:sp>
    </p:spTree>
    <p:extLst>
      <p:ext uri="{BB962C8B-B14F-4D97-AF65-F5344CB8AC3E}">
        <p14:creationId xmlns:p14="http://schemas.microsoft.com/office/powerpoint/2010/main" val="288060129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210</a:t>
            </a:fld>
            <a:endParaRPr lang="zh-CN" altLang="en-US"/>
          </a:p>
        </p:txBody>
      </p:sp>
    </p:spTree>
    <p:extLst>
      <p:ext uri="{BB962C8B-B14F-4D97-AF65-F5344CB8AC3E}">
        <p14:creationId xmlns:p14="http://schemas.microsoft.com/office/powerpoint/2010/main" val="60031478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211</a:t>
            </a:fld>
            <a:endParaRPr lang="zh-CN" altLang="en-US"/>
          </a:p>
        </p:txBody>
      </p:sp>
    </p:spTree>
    <p:extLst>
      <p:ext uri="{BB962C8B-B14F-4D97-AF65-F5344CB8AC3E}">
        <p14:creationId xmlns:p14="http://schemas.microsoft.com/office/powerpoint/2010/main" val="3722243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212</a:t>
            </a:fld>
            <a:endParaRPr lang="zh-CN" altLang="en-US"/>
          </a:p>
        </p:txBody>
      </p:sp>
    </p:spTree>
    <p:extLst>
      <p:ext uri="{BB962C8B-B14F-4D97-AF65-F5344CB8AC3E}">
        <p14:creationId xmlns:p14="http://schemas.microsoft.com/office/powerpoint/2010/main" val="6928035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213</a:t>
            </a:fld>
            <a:endParaRPr lang="zh-CN" altLang="en-US"/>
          </a:p>
        </p:txBody>
      </p:sp>
    </p:spTree>
    <p:extLst>
      <p:ext uri="{BB962C8B-B14F-4D97-AF65-F5344CB8AC3E}">
        <p14:creationId xmlns:p14="http://schemas.microsoft.com/office/powerpoint/2010/main" val="210816144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214</a:t>
            </a:fld>
            <a:endParaRPr lang="zh-CN" altLang="en-US"/>
          </a:p>
        </p:txBody>
      </p:sp>
    </p:spTree>
    <p:extLst>
      <p:ext uri="{BB962C8B-B14F-4D97-AF65-F5344CB8AC3E}">
        <p14:creationId xmlns:p14="http://schemas.microsoft.com/office/powerpoint/2010/main" val="1365410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https://github.com/pierre-rouanet/aupyom</a:t>
            </a:r>
          </a:p>
          <a:p>
            <a:endParaRPr lang="de-DE" altLang="zh-CN" dirty="0"/>
          </a:p>
          <a:p>
            <a:r>
              <a:rPr lang="de-DE" altLang="zh-CN" dirty="0"/>
              <a:t>https://github.com/dpwe/solafs </a:t>
            </a:r>
            <a:r>
              <a:rPr lang="zh-CN" altLang="de-DE" dirty="0"/>
              <a:t>（</a:t>
            </a:r>
            <a:r>
              <a:rPr lang="de-DE" altLang="zh-CN" dirty="0"/>
              <a:t>sola</a:t>
            </a:r>
            <a:r>
              <a:rPr lang="zh-CN" altLang="de-DE" dirty="0"/>
              <a:t>）</a:t>
            </a:r>
          </a:p>
          <a:p>
            <a:endParaRPr lang="zh-CN" altLang="de-DE" dirty="0"/>
          </a:p>
          <a:p>
            <a:r>
              <a:rPr lang="de-DE" altLang="zh-CN" dirty="0"/>
              <a:t>https://github.com/dbry/audio-stretch </a:t>
            </a:r>
            <a:r>
              <a:rPr lang="zh-CN" altLang="de-DE" dirty="0"/>
              <a:t>（</a:t>
            </a:r>
            <a:r>
              <a:rPr lang="de-DE" altLang="zh-CN" dirty="0"/>
              <a:t>TDHS</a:t>
            </a:r>
            <a:r>
              <a:rPr lang="zh-CN" altLang="de-DE" dirty="0"/>
              <a:t>）</a:t>
            </a:r>
            <a:endParaRPr lang="en-US" altLang="zh-CN" dirty="0"/>
          </a:p>
          <a:p>
            <a:endParaRPr lang="en-US" altLang="zh-CN" dirty="0"/>
          </a:p>
          <a:p>
            <a:r>
              <a:rPr lang="en-US" altLang="zh-CN" dirty="0" err="1"/>
              <a:t>ijkplayer</a:t>
            </a:r>
            <a:r>
              <a:rPr lang="zh-CN" altLang="en-US" dirty="0"/>
              <a:t>使用的是</a:t>
            </a:r>
            <a:r>
              <a:rPr lang="en-US" altLang="zh-CN" dirty="0" err="1"/>
              <a:t>soundtouch</a:t>
            </a:r>
            <a:r>
              <a:rPr lang="zh-CN" altLang="en-US" dirty="0"/>
              <a:t>，</a:t>
            </a:r>
            <a:r>
              <a:rPr lang="en-US" altLang="zh-CN" dirty="0" err="1"/>
              <a:t>EXOPlayer</a:t>
            </a:r>
            <a:r>
              <a:rPr lang="zh-CN" altLang="en-US" dirty="0"/>
              <a:t>使用的是</a:t>
            </a:r>
            <a:r>
              <a:rPr lang="en-US" altLang="zh-CN" dirty="0"/>
              <a:t>Sonic</a:t>
            </a:r>
            <a:r>
              <a:rPr lang="zh-CN" altLang="en-US" dirty="0"/>
              <a:t>。</a:t>
            </a:r>
          </a:p>
          <a:p>
            <a:endParaRPr lang="zh-CN" altLang="de-DE"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22.png"/><Relationship Id="rId4" Type="http://schemas.openxmlformats.org/officeDocument/2006/relationships/notesSlide" Target="../notesSlides/notesSlide17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pierre-rouanet/aupyom"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hyperlink" Target="https://github.com/waywardgeek/sonic" TargetMode="External"/><Relationship Id="rId4" Type="http://schemas.openxmlformats.org/officeDocument/2006/relationships/hyperlink" Target="https://www.surina.net/soundtouch/"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www.write-out-loud.com/speech-rate.html" TargetMode="External"/><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7.22</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727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实例说明</a:t>
            </a:r>
          </a:p>
        </p:txBody>
      </p:sp>
      <p:sp>
        <p:nvSpPr>
          <p:cNvPr id="2" name="矩形 1">
            <a:extLst>
              <a:ext uri="{FF2B5EF4-FFF2-40B4-BE49-F238E27FC236}">
                <a16:creationId xmlns:a16="http://schemas.microsoft.com/office/drawing/2014/main" id="{FB09474B-7D04-4BCC-A438-B59BE5D31F49}"/>
              </a:ext>
            </a:extLst>
          </p:cNvPr>
          <p:cNvSpPr/>
          <p:nvPr/>
        </p:nvSpPr>
        <p:spPr>
          <a:xfrm>
            <a:off x="6561015" y="472073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EEF8362-4F8A-4936-AF23-0149F607C2F1}"/>
              </a:ext>
            </a:extLst>
          </p:cNvPr>
          <p:cNvSpPr/>
          <p:nvPr/>
        </p:nvSpPr>
        <p:spPr>
          <a:xfrm>
            <a:off x="7219095" y="4193199"/>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457DFD2-472D-4BC8-ABCC-47C66FD44199}"/>
              </a:ext>
            </a:extLst>
          </p:cNvPr>
          <p:cNvSpPr/>
          <p:nvPr/>
        </p:nvSpPr>
        <p:spPr>
          <a:xfrm>
            <a:off x="7877175" y="3665661"/>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5F0647E-4BAB-45C0-9DCF-C589E5D75DE4}"/>
              </a:ext>
            </a:extLst>
          </p:cNvPr>
          <p:cNvSpPr/>
          <p:nvPr/>
        </p:nvSpPr>
        <p:spPr>
          <a:xfrm>
            <a:off x="8535255" y="31381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DD3A77-EA86-489D-A115-279E9F545A1B}"/>
              </a:ext>
            </a:extLst>
          </p:cNvPr>
          <p:cNvSpPr/>
          <p:nvPr/>
        </p:nvSpPr>
        <p:spPr>
          <a:xfrm>
            <a:off x="9193335" y="2610585"/>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CC83FE3-C0DE-401D-9066-AD8EA53D5EB0}"/>
              </a:ext>
            </a:extLst>
          </p:cNvPr>
          <p:cNvSpPr/>
          <p:nvPr/>
        </p:nvSpPr>
        <p:spPr>
          <a:xfrm>
            <a:off x="9851415"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D432B73-E51C-420F-9935-33F90EB5EF7E}"/>
              </a:ext>
            </a:extLst>
          </p:cNvPr>
          <p:cNvSpPr txBox="1"/>
          <p:nvPr/>
        </p:nvSpPr>
        <p:spPr>
          <a:xfrm>
            <a:off x="7009743" y="5270988"/>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9F72408-A10E-4633-B8CE-6DAA1FB57AC3}"/>
              </a:ext>
            </a:extLst>
          </p:cNvPr>
          <p:cNvSpPr txBox="1"/>
          <p:nvPr/>
        </p:nvSpPr>
        <p:spPr>
          <a:xfrm>
            <a:off x="6709661" y="427230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36F0-52E1-42D1-A8D5-9D4ADA01D3F0}"/>
              </a:ext>
            </a:extLst>
          </p:cNvPr>
          <p:cNvSpPr txBox="1"/>
          <p:nvPr/>
        </p:nvSpPr>
        <p:spPr>
          <a:xfrm>
            <a:off x="7444864" y="3754629"/>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AC3D88F-7381-430D-89FD-1E1078C7C52F}"/>
              </a:ext>
            </a:extLst>
          </p:cNvPr>
          <p:cNvSpPr txBox="1"/>
          <p:nvPr/>
        </p:nvSpPr>
        <p:spPr>
          <a:xfrm>
            <a:off x="8056174" y="330619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DB23944-4D85-43F6-A4F3-6AC22DFAB0D7}"/>
              </a:ext>
            </a:extLst>
          </p:cNvPr>
          <p:cNvSpPr txBox="1"/>
          <p:nvPr/>
        </p:nvSpPr>
        <p:spPr>
          <a:xfrm>
            <a:off x="8714254" y="2768791"/>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793171E-FC6E-4E5E-B470-F88DA67EB47B}"/>
              </a:ext>
            </a:extLst>
          </p:cNvPr>
          <p:cNvSpPr txBox="1"/>
          <p:nvPr/>
        </p:nvSpPr>
        <p:spPr>
          <a:xfrm>
            <a:off x="9372334" y="2241253"/>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DA6C32-6FCF-4564-B46B-E3BC93C25751}"/>
              </a:ext>
            </a:extLst>
          </p:cNvPr>
          <p:cNvSpPr txBox="1"/>
          <p:nvPr/>
        </p:nvSpPr>
        <p:spPr>
          <a:xfrm>
            <a:off x="10300143" y="1705371"/>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7E85F07C-2EF2-4EC5-B7F4-3995E1130E74}"/>
              </a:ext>
            </a:extLst>
          </p:cNvPr>
          <p:cNvCxnSpPr/>
          <p:nvPr/>
        </p:nvCxnSpPr>
        <p:spPr>
          <a:xfrm>
            <a:off x="98514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AAA229-1803-42DC-B53F-A1D8F28AE4A4}"/>
              </a:ext>
            </a:extLst>
          </p:cNvPr>
          <p:cNvCxnSpPr/>
          <p:nvPr/>
        </p:nvCxnSpPr>
        <p:spPr>
          <a:xfrm>
            <a:off x="65610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3079E22-69CC-42C0-95D9-33F1A6B572C6}"/>
              </a:ext>
            </a:extLst>
          </p:cNvPr>
          <p:cNvCxnSpPr/>
          <p:nvPr/>
        </p:nvCxnSpPr>
        <p:spPr>
          <a:xfrm>
            <a:off x="6561015" y="1800225"/>
            <a:ext cx="3290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494FEED-7788-43D3-B0A7-83A72E3D6E2B}"/>
              </a:ext>
            </a:extLst>
          </p:cNvPr>
          <p:cNvSpPr txBox="1"/>
          <p:nvPr/>
        </p:nvSpPr>
        <p:spPr>
          <a:xfrm>
            <a:off x="8049213" y="1397516"/>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07047A8-E035-46DF-AE56-A7C4B0A2D437}"/>
              </a:ext>
            </a:extLst>
          </p:cNvPr>
          <p:cNvSpPr/>
          <p:nvPr/>
        </p:nvSpPr>
        <p:spPr>
          <a:xfrm>
            <a:off x="904345" y="4730602"/>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69269A2-D296-4491-A856-EA4EEF964026}"/>
              </a:ext>
            </a:extLst>
          </p:cNvPr>
          <p:cNvSpPr/>
          <p:nvPr/>
        </p:nvSpPr>
        <p:spPr>
          <a:xfrm>
            <a:off x="1372809" y="4203064"/>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9B8874F8-358D-4A5F-B666-C4B4C7F8C86E}"/>
              </a:ext>
            </a:extLst>
          </p:cNvPr>
          <p:cNvSpPr/>
          <p:nvPr/>
        </p:nvSpPr>
        <p:spPr>
          <a:xfrm>
            <a:off x="1904233" y="3675526"/>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1051CB2A-0AFD-497A-9B6A-29750A30B034}"/>
              </a:ext>
            </a:extLst>
          </p:cNvPr>
          <p:cNvSpPr/>
          <p:nvPr/>
        </p:nvSpPr>
        <p:spPr>
          <a:xfrm>
            <a:off x="2356646" y="31509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4F846117-9AC2-4C26-BD6C-CE2BDEE82054}"/>
              </a:ext>
            </a:extLst>
          </p:cNvPr>
          <p:cNvSpPr/>
          <p:nvPr/>
        </p:nvSpPr>
        <p:spPr>
          <a:xfrm>
            <a:off x="2775184" y="2621918"/>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93F4B42E-1D4E-4B2A-AB3F-F10EBBB6C1E4}"/>
              </a:ext>
            </a:extLst>
          </p:cNvPr>
          <p:cNvSpPr/>
          <p:nvPr/>
        </p:nvSpPr>
        <p:spPr>
          <a:xfrm>
            <a:off x="3308831"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7EC197E8-1AD1-446A-9E37-2932BC0B9C3B}"/>
              </a:ext>
            </a:extLst>
          </p:cNvPr>
          <p:cNvSpPr txBox="1"/>
          <p:nvPr/>
        </p:nvSpPr>
        <p:spPr>
          <a:xfrm>
            <a:off x="1353073" y="5280853"/>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234A20B-F1C9-4D47-BC2F-F9D0DC84B998}"/>
              </a:ext>
            </a:extLst>
          </p:cNvPr>
          <p:cNvSpPr txBox="1"/>
          <p:nvPr/>
        </p:nvSpPr>
        <p:spPr>
          <a:xfrm>
            <a:off x="872755" y="4375897"/>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A452C363-A960-4DE4-BF0F-0781016884A6}"/>
              </a:ext>
            </a:extLst>
          </p:cNvPr>
          <p:cNvSpPr txBox="1"/>
          <p:nvPr/>
        </p:nvSpPr>
        <p:spPr>
          <a:xfrm>
            <a:off x="1401918" y="381101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28C4C94-D3D4-47A5-B57F-0ADBB205B9F8}"/>
              </a:ext>
            </a:extLst>
          </p:cNvPr>
          <p:cNvSpPr txBox="1"/>
          <p:nvPr/>
        </p:nvSpPr>
        <p:spPr>
          <a:xfrm>
            <a:off x="1867378" y="3247444"/>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298B229-6CD8-4856-9738-2F42C1207AFC}"/>
              </a:ext>
            </a:extLst>
          </p:cNvPr>
          <p:cNvSpPr txBox="1"/>
          <p:nvPr/>
        </p:nvSpPr>
        <p:spPr>
          <a:xfrm>
            <a:off x="2297436" y="2752216"/>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B89509-6540-4641-B93C-681093B04763}"/>
              </a:ext>
            </a:extLst>
          </p:cNvPr>
          <p:cNvSpPr txBox="1"/>
          <p:nvPr/>
        </p:nvSpPr>
        <p:spPr>
          <a:xfrm>
            <a:off x="2856995" y="223789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5EB7808-21CB-4058-80A7-939C1D2B7245}"/>
              </a:ext>
            </a:extLst>
          </p:cNvPr>
          <p:cNvSpPr txBox="1"/>
          <p:nvPr/>
        </p:nvSpPr>
        <p:spPr>
          <a:xfrm>
            <a:off x="3336306" y="5368072"/>
            <a:ext cx="29681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7.2*5+16 = 52 &gt; 50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20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15ms </a:t>
            </a:r>
            <a:r>
              <a:rPr lang="en-US" altLang="zh-CN" sz="1600" b="1" dirty="0">
                <a:solidFill>
                  <a:prstClr val="black"/>
                </a:solidFill>
                <a:latin typeface="微软雅黑" panose="020B0503020204020204" pitchFamily="34" charset="-122"/>
                <a:ea typeface="微软雅黑" panose="020B0503020204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63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T = 50ms</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 = 256</a:t>
            </a:r>
          </a:p>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Speed_thr</a:t>
            </a:r>
            <a:r>
              <a:rPr lang="en-US" altLang="zh-CN" sz="1600" b="1" dirty="0">
                <a:solidFill>
                  <a:srgbClr val="C00000"/>
                </a:solidFill>
                <a:latin typeface="微软雅黑" panose="020B0503020204020204" pitchFamily="34" charset="-122"/>
                <a:ea typeface="微软雅黑" panose="020B0503020204020204" pitchFamily="34" charset="-122"/>
              </a:rPr>
              <a:t> = 1.32 (1.33</a:t>
            </a:r>
            <a:r>
              <a:rPr lang="zh-CN" altLang="en-US" sz="1600" b="1" dirty="0">
                <a:solidFill>
                  <a:srgbClr val="C00000"/>
                </a:solidFill>
                <a:latin typeface="微软雅黑" panose="020B0503020204020204" pitchFamily="34" charset="-122"/>
                <a:ea typeface="微软雅黑" panose="020B0503020204020204" pitchFamily="34" charset="-122"/>
              </a:rPr>
              <a:t>不行</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，即音频合成识别为空</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take a picture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to picture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Speed = 1.35  T’=24 (</a:t>
            </a:r>
            <a:r>
              <a:rPr lang="zh-CN" altLang="en-US" sz="1600" b="1" dirty="0">
                <a:solidFill>
                  <a:srgbClr val="C00000"/>
                </a:solidFill>
                <a:latin typeface="微软雅黑" panose="020B0503020204020204" pitchFamily="34" charset="-122"/>
                <a:ea typeface="微软雅黑" panose="020B0503020204020204" pitchFamily="34" charset="-122"/>
              </a:rPr>
              <a:t>模型理论</a:t>
            </a:r>
            <a:r>
              <a:rPr lang="en-US" altLang="zh-CN" sz="1600" b="1" dirty="0">
                <a:solidFill>
                  <a:srgbClr val="C00000"/>
                </a:solidFill>
                <a:latin typeface="微软雅黑" panose="020B0503020204020204" pitchFamily="34" charset="-122"/>
                <a:ea typeface="微软雅黑" panose="020B0503020204020204" pitchFamily="34" charset="-122"/>
              </a:rPr>
              <a:t>32</a:t>
            </a:r>
            <a:r>
              <a:rPr lang="zh-CN" altLang="en-US" sz="1600" b="1" dirty="0">
                <a:solidFill>
                  <a:srgbClr val="C00000"/>
                </a:solidFill>
                <a:latin typeface="微软雅黑" panose="020B0503020204020204" pitchFamily="34" charset="-122"/>
                <a:ea typeface="微软雅黑" panose="020B0503020204020204" pitchFamily="34" charset="-122"/>
              </a:rPr>
              <a:t>，不对应</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0664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验证猜想</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细粒度切割音频在</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zh-CN" altLang="en-US" sz="1600" b="1" dirty="0">
                <a:solidFill>
                  <a:prstClr val="black"/>
                </a:solidFill>
                <a:latin typeface="微软雅黑" panose="020B0503020204020204" pitchFamily="34" charset="-122"/>
                <a:ea typeface="微软雅黑" panose="020B0503020204020204" pitchFamily="34" charset="-122"/>
              </a:rPr>
              <a:t>默认情况下出现</a:t>
            </a:r>
            <a:r>
              <a:rPr lang="zh-CN" altLang="en-US" sz="1600" b="1" dirty="0">
                <a:solidFill>
                  <a:srgbClr val="C00000"/>
                </a:solidFill>
                <a:latin typeface="微软雅黑" panose="020B0503020204020204" pitchFamily="34" charset="-122"/>
                <a:ea typeface="微软雅黑" panose="020B0503020204020204" pitchFamily="34" charset="-122"/>
              </a:rPr>
              <a:t>非理想倍速</a:t>
            </a:r>
            <a:r>
              <a:rPr lang="zh-CN" altLang="en-US" sz="1600" b="1" dirty="0">
                <a:solidFill>
                  <a:prstClr val="black"/>
                </a:solidFill>
                <a:latin typeface="微软雅黑" panose="020B0503020204020204" pitchFamily="34" charset="-122"/>
                <a:ea typeface="微软雅黑" panose="020B0503020204020204" pitchFamily="34" charset="-122"/>
              </a:rPr>
              <a:t>，使得音频信息丢失，类似于直接丢失音频元素，进而导致</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识别错误</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和直接丢失音频不同的是，音频保留部分</a:t>
            </a:r>
            <a:r>
              <a:rPr lang="zh-CN" altLang="en-US" sz="1600" b="1" dirty="0">
                <a:solidFill>
                  <a:srgbClr val="C00000"/>
                </a:solidFill>
                <a:latin typeface="微软雅黑" panose="020B0503020204020204" pitchFamily="34" charset="-122"/>
                <a:ea typeface="微软雅黑" panose="020B0503020204020204" pitchFamily="34" charset="-122"/>
              </a:rPr>
              <a:t>仍然可能进行了倍速操作</a:t>
            </a:r>
            <a:r>
              <a:rPr lang="zh-CN" altLang="en-US" sz="1600" b="1" dirty="0">
                <a:solidFill>
                  <a:prstClr val="black"/>
                </a:solidFill>
                <a:latin typeface="微软雅黑" panose="020B0503020204020204" pitchFamily="34" charset="-122"/>
                <a:ea typeface="微软雅黑" panose="020B0503020204020204" pitchFamily="34" charset="-122"/>
              </a:rPr>
              <a:t>，因此</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识别结果是两方面导致的。</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zh-CN" altLang="en-US" sz="1600" dirty="0">
                <a:solidFill>
                  <a:prstClr val="black"/>
                </a:solidFill>
                <a:latin typeface="微软雅黑" panose="020B0503020204020204" pitchFamily="34" charset="-122"/>
                <a:ea typeface="微软雅黑" panose="020B0503020204020204" pitchFamily="34" charset="-122"/>
              </a:rPr>
              <a:t> 一般整体倍速</a:t>
            </a:r>
            <a:r>
              <a:rPr lang="en-US" altLang="zh-CN" sz="1600" dirty="0" err="1">
                <a:solidFill>
                  <a:prstClr val="black"/>
                </a:solidFill>
                <a:latin typeface="微软雅黑" panose="020B0503020204020204" pitchFamily="34" charset="-122"/>
                <a:ea typeface="微软雅黑" panose="020B0503020204020204" pitchFamily="34" charset="-122"/>
              </a:rPr>
              <a:t>fl</a:t>
            </a:r>
            <a:r>
              <a:rPr lang="zh-CN" altLang="en-US" sz="1600" dirty="0">
                <a:solidFill>
                  <a:prstClr val="black"/>
                </a:solidFill>
                <a:latin typeface="微软雅黑" panose="020B0503020204020204" pitchFamily="34" charset="-122"/>
                <a:ea typeface="微软雅黑" panose="020B0503020204020204" pitchFamily="34" charset="-122"/>
              </a:rPr>
              <a:t>设为</a:t>
            </a:r>
            <a:r>
              <a:rPr lang="en-US" altLang="zh-CN" sz="1600" dirty="0">
                <a:solidFill>
                  <a:prstClr val="black"/>
                </a:solidFill>
                <a:latin typeface="微软雅黑" panose="020B0503020204020204" pitchFamily="34" charset="-122"/>
                <a:ea typeface="微软雅黑" panose="020B0503020204020204" pitchFamily="34" charset="-122"/>
              </a:rPr>
              <a:t>10ms</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15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97783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新实验 </a:t>
            </a:r>
            <a:r>
              <a:rPr lang="en-US" altLang="zh-CN" sz="3200" b="1" dirty="0">
                <a:solidFill>
                  <a:prstClr val="black"/>
                </a:solidFill>
                <a:latin typeface="微软雅黑" panose="020B0503020204020204" pitchFamily="34" charset="-122"/>
                <a:ea typeface="微软雅黑" panose="020B0503020204020204" pitchFamily="34" charset="-122"/>
              </a:rPr>
              <a:t>— 50ms</a:t>
            </a:r>
            <a:r>
              <a:rPr lang="zh-CN" altLang="en-US" sz="3200" b="1" dirty="0">
                <a:solidFill>
                  <a:prstClr val="black"/>
                </a:solidFill>
                <a:latin typeface="微软雅黑" panose="020B0503020204020204" pitchFamily="34" charset="-122"/>
                <a:ea typeface="微软雅黑" panose="020B0503020204020204" pitchFamily="34" charset="-122"/>
              </a:rPr>
              <a:t>下</a:t>
            </a:r>
            <a:r>
              <a:rPr lang="en-US" altLang="zh-CN" sz="3200" b="1" dirty="0" err="1">
                <a:solidFill>
                  <a:prstClr val="black"/>
                </a:solidFill>
                <a:latin typeface="微软雅黑" panose="020B0503020204020204" pitchFamily="34" charset="-122"/>
                <a:ea typeface="微软雅黑" panose="020B0503020204020204" pitchFamily="34" charset="-122"/>
              </a:rPr>
              <a:t>fl</a:t>
            </a:r>
            <a:r>
              <a:rPr lang="en-US" altLang="zh-CN" sz="3200" b="1" dirty="0">
                <a:solidFill>
                  <a:prstClr val="black"/>
                </a:solidFill>
                <a:latin typeface="微软雅黑" panose="020B0503020204020204" pitchFamily="34" charset="-122"/>
                <a:ea typeface="微软雅黑" panose="020B0503020204020204" pitchFamily="34" charset="-122"/>
              </a:rPr>
              <a:t> = 16</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wait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 —— I want to pay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22_49">
            <a:hlinkClick r:id="" action="ppaction://media"/>
            <a:extLst>
              <a:ext uri="{FF2B5EF4-FFF2-40B4-BE49-F238E27FC236}">
                <a16:creationId xmlns:a16="http://schemas.microsoft.com/office/drawing/2014/main" id="{576C3EE0-A02E-4554-AB49-5ACEEBEE8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250" y="3225800"/>
            <a:ext cx="609600" cy="609600"/>
          </a:xfrm>
          <a:prstGeom prst="rect">
            <a:avLst/>
          </a:prstGeom>
        </p:spPr>
      </p:pic>
    </p:spTree>
    <p:extLst>
      <p:ext uri="{BB962C8B-B14F-4D97-AF65-F5344CB8AC3E}">
        <p14:creationId xmlns:p14="http://schemas.microsoft.com/office/powerpoint/2010/main" val="37084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攻击成功速度序列在新</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下的识别结果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把原有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攻击成功速度序列中去除大于</a:t>
            </a:r>
            <a:r>
              <a:rPr lang="en-US" altLang="zh-CN" sz="1600" dirty="0">
                <a:solidFill>
                  <a:prstClr val="black"/>
                </a:solidFill>
                <a:latin typeface="微软雅黑" panose="020B0503020204020204" pitchFamily="34" charset="-122"/>
                <a:ea typeface="微软雅黑" panose="020B0503020204020204" pitchFamily="34" charset="-122"/>
              </a:rPr>
              <a:t>1.32</a:t>
            </a:r>
            <a:r>
              <a:rPr lang="zh-CN" altLang="en-US" sz="1600" dirty="0">
                <a:solidFill>
                  <a:prstClr val="black"/>
                </a:solidFill>
                <a:latin typeface="微软雅黑" panose="020B0503020204020204" pitchFamily="34" charset="-122"/>
                <a:ea typeface="微软雅黑" panose="020B0503020204020204" pitchFamily="34" charset="-122"/>
              </a:rPr>
              <a:t>倍速部分，观察</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识别结果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测试</a:t>
            </a:r>
            <a:r>
              <a:rPr lang="en-US" altLang="zh-CN" sz="1600" dirty="0">
                <a:solidFill>
                  <a:prstClr val="black"/>
                </a:solidFill>
                <a:latin typeface="微软雅黑" panose="020B0503020204020204" pitchFamily="34" charset="-122"/>
                <a:ea typeface="微软雅黑" panose="020B0503020204020204" pitchFamily="34" charset="-122"/>
              </a:rPr>
              <a:t>10/20ms</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很小情况下的攻击效果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可听性约束</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包括去除攻击和倍速攻击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94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自定义倍速算法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现有算法修正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整体倍速算法机理构建与部分倍速</a:t>
            </a:r>
            <a:r>
              <a:rPr lang="en-US" altLang="zh-CN" sz="1600" b="1" dirty="0">
                <a:solidFill>
                  <a:prstClr val="black"/>
                </a:solidFill>
                <a:latin typeface="微软雅黑" panose="020B0503020204020204" pitchFamily="34" charset="-122"/>
                <a:ea typeface="微软雅黑" panose="020B0503020204020204" pitchFamily="34" charset="-122"/>
              </a:rPr>
              <a:t>example</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274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7.28</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956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补偿实验</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补偿方式分为：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空白补偿</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复制补偿</a:t>
            </a:r>
            <a:r>
              <a:rPr lang="zh-CN" altLang="en-US" sz="1600" b="1" dirty="0">
                <a:solidFill>
                  <a:prstClr val="black"/>
                </a:solidFill>
                <a:latin typeface="微软雅黑" panose="020B0503020204020204" pitchFamily="34" charset="-122"/>
                <a:ea typeface="微软雅黑" panose="020B0503020204020204" pitchFamily="34" charset="-122"/>
              </a:rPr>
              <a:t>（复制开头</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：倍速时间修复丢失开头部分成功，结尾丢失部分可能变化（变多居多），总体时间合理一点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：仍然无法解决前后切片</a:t>
            </a:r>
            <a:r>
              <a:rPr lang="zh-CN" altLang="en-US" sz="1600" b="1" dirty="0">
                <a:solidFill>
                  <a:srgbClr val="C00000"/>
                </a:solidFill>
                <a:latin typeface="微软雅黑" panose="020B0503020204020204" pitchFamily="34" charset="-122"/>
                <a:ea typeface="微软雅黑" panose="020B0503020204020204" pitchFamily="34" charset="-122"/>
              </a:rPr>
              <a:t>无连续</a:t>
            </a:r>
            <a:r>
              <a:rPr lang="zh-CN" altLang="en-US" sz="1600" b="1" dirty="0">
                <a:solidFill>
                  <a:prstClr val="black"/>
                </a:solidFill>
                <a:latin typeface="微软雅黑" panose="020B0503020204020204" pitchFamily="34" charset="-122"/>
                <a:ea typeface="微软雅黑" panose="020B0503020204020204" pitchFamily="34" charset="-122"/>
              </a:rPr>
              <a:t>导致的噪声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：对于</a:t>
            </a:r>
            <a:r>
              <a:rPr lang="en-US" altLang="zh-CN" sz="1600" b="1" dirty="0">
                <a:solidFill>
                  <a:srgbClr val="C00000"/>
                </a:solidFill>
                <a:latin typeface="微软雅黑" panose="020B0503020204020204" pitchFamily="34" charset="-122"/>
                <a:ea typeface="微软雅黑" panose="020B0503020204020204" pitchFamily="34" charset="-122"/>
              </a:rPr>
              <a:t>10ms</a:t>
            </a:r>
            <a:r>
              <a:rPr lang="zh-CN" altLang="en-US" sz="1600" b="1" dirty="0">
                <a:solidFill>
                  <a:prstClr val="black"/>
                </a:solidFill>
                <a:latin typeface="微软雅黑" panose="020B0503020204020204" pitchFamily="34" charset="-122"/>
                <a:ea typeface="微软雅黑" panose="020B0503020204020204" pitchFamily="34" charset="-122"/>
              </a:rPr>
              <a:t>切片发现复制补偿有内容，空白补偿无内容，说明开头前</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不是单纯丢弃，对后一</a:t>
            </a:r>
            <a:r>
              <a:rPr lang="en-US" altLang="zh-CN" sz="1600" b="1" dirty="0">
                <a:solidFill>
                  <a:prstClr val="black"/>
                </a:solidFill>
                <a:latin typeface="微软雅黑" panose="020B0503020204020204" pitchFamily="34" charset="-122"/>
                <a:ea typeface="微软雅黑" panose="020B0503020204020204" pitchFamily="34" charset="-122"/>
              </a:rPr>
              <a:t>Fl/2</a:t>
            </a:r>
            <a:r>
              <a:rPr lang="zh-CN" altLang="en-US" sz="1600" b="1" dirty="0">
                <a:solidFill>
                  <a:prstClr val="black"/>
                </a:solidFill>
                <a:latin typeface="微软雅黑" panose="020B0503020204020204" pitchFamily="34" charset="-122"/>
                <a:ea typeface="微软雅黑" panose="020B0503020204020204" pitchFamily="34" charset="-122"/>
              </a:rPr>
              <a:t>有影响</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WSOLA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PV</a:t>
            </a:r>
            <a:r>
              <a:rPr lang="zh-CN" altLang="en-US" sz="1600" b="1" dirty="0">
                <a:solidFill>
                  <a:prstClr val="black"/>
                </a:solidFill>
                <a:latin typeface="微软雅黑" panose="020B0503020204020204" pitchFamily="34" charset="-122"/>
                <a:ea typeface="微软雅黑" panose="020B0503020204020204" pitchFamily="34" charset="-122"/>
              </a:rPr>
              <a:t>均存在一样的不连续问题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5</a:t>
            </a:r>
            <a:r>
              <a:rPr lang="zh-CN" altLang="en-US" sz="1600" b="1" dirty="0">
                <a:solidFill>
                  <a:prstClr val="black"/>
                </a:solidFill>
                <a:latin typeface="微软雅黑" panose="020B0503020204020204" pitchFamily="34" charset="-122"/>
                <a:ea typeface="微软雅黑" panose="020B0503020204020204" pitchFamily="34" charset="-122"/>
              </a:rPr>
              <a:t>：切片越小，虽然通过补偿能让内容恢复一些，但是噪声增多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推测</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：噪声由</a:t>
            </a:r>
            <a:r>
              <a:rPr lang="zh-CN" altLang="en-US" sz="1600" b="1" dirty="0">
                <a:solidFill>
                  <a:srgbClr val="C00000"/>
                </a:solidFill>
                <a:latin typeface="微软雅黑" panose="020B0503020204020204" pitchFamily="34" charset="-122"/>
                <a:ea typeface="微软雅黑" panose="020B0503020204020204" pitchFamily="34" charset="-122"/>
              </a:rPr>
              <a:t>不连续与细粒度倍速</a:t>
            </a:r>
            <a:r>
              <a:rPr lang="zh-CN" altLang="en-US" sz="1600" b="1" dirty="0">
                <a:solidFill>
                  <a:prstClr val="black"/>
                </a:solidFill>
                <a:latin typeface="微软雅黑" panose="020B0503020204020204" pitchFamily="34" charset="-122"/>
                <a:ea typeface="微软雅黑" panose="020B0503020204020204" pitchFamily="34" charset="-122"/>
              </a:rPr>
              <a:t>两者均有关系</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936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算法调研</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3166636"/>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传统：</a:t>
            </a:r>
            <a:r>
              <a:rPr lang="en-US" altLang="zh-CN" sz="1600" b="1" dirty="0">
                <a:solidFill>
                  <a:prstClr val="black"/>
                </a:solidFill>
                <a:latin typeface="微软雅黑" panose="020B0503020204020204" pitchFamily="34" charset="-122"/>
                <a:ea typeface="微软雅黑" panose="020B0503020204020204" pitchFamily="34" charset="-122"/>
              </a:rPr>
              <a:t>OLA -&gt; WSOLA/PV -&gt; TDHS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API</a:t>
            </a:r>
            <a:r>
              <a:rPr lang="zh-CN" altLang="en-US" sz="1600" b="1" dirty="0">
                <a:solidFill>
                  <a:prstClr val="black"/>
                </a:solidFill>
                <a:latin typeface="微软雅黑" panose="020B0503020204020204" pitchFamily="34" charset="-122"/>
                <a:ea typeface="微软雅黑" panose="020B0503020204020204" pitchFamily="34" charset="-122"/>
              </a:rPr>
              <a:t>接口：</a:t>
            </a:r>
            <a:r>
              <a:rPr lang="en-US" altLang="zh-CN" sz="1600" b="1" dirty="0" err="1">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python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Sound touch</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hlinkClick r:id="rId3"/>
              </a:rPr>
              <a:t>https://github.com/pierre-rouanet/aupyom</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https://github.com/dpwe/solafs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sola</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https://github.com/dbry/audio-stretch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TDHS</a:t>
            </a:r>
            <a:r>
              <a:rPr lang="zh-CN" altLang="en-US" sz="1400" dirty="0">
                <a:solidFill>
                  <a:prstClr val="black"/>
                </a:solidFill>
                <a:latin typeface="微软雅黑" panose="020B0503020204020204" pitchFamily="34" charset="-122"/>
                <a:ea typeface="微软雅黑" panose="020B0503020204020204" pitchFamily="34" charset="-122"/>
              </a:rPr>
              <a:t>） </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err="1">
                <a:solidFill>
                  <a:prstClr val="black"/>
                </a:solidFill>
                <a:latin typeface="微软雅黑" panose="020B0503020204020204" pitchFamily="34" charset="-122"/>
                <a:ea typeface="微软雅黑" panose="020B0503020204020204" pitchFamily="34" charset="-122"/>
              </a:rPr>
              <a:t>Soundtouch</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4"/>
              </a:rPr>
              <a:t>https://www.surina.net/soundtouch/</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dirty="0">
                <a:solidFill>
                  <a:prstClr val="black"/>
                </a:solidFill>
                <a:latin typeface="微软雅黑" panose="020B0503020204020204" pitchFamily="34" charset="-122"/>
                <a:ea typeface="微软雅黑" panose="020B0503020204020204" pitchFamily="34" charset="-122"/>
              </a:rPr>
              <a:t>简书：</a:t>
            </a:r>
            <a:r>
              <a:rPr lang="en-US" altLang="zh-CN" sz="1400" dirty="0">
                <a:solidFill>
                  <a:prstClr val="black"/>
                </a:solidFill>
                <a:latin typeface="微软雅黑" panose="020B0503020204020204" pitchFamily="34" charset="-122"/>
                <a:ea typeface="微软雅黑" panose="020B0503020204020204" pitchFamily="34" charset="-122"/>
              </a:rPr>
              <a:t>https://www.jianshu.com/p/0625f105cb92 </a:t>
            </a: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Sonic</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5"/>
              </a:rPr>
              <a:t>https://github.com/waywardgeek/sonic</a:t>
            </a:r>
            <a:r>
              <a:rPr lang="en-US" altLang="zh-CN" sz="1400" dirty="0">
                <a:solidFill>
                  <a:prstClr val="black"/>
                </a:solidFill>
                <a:latin typeface="微软雅黑" panose="020B0503020204020204" pitchFamily="34" charset="-122"/>
                <a:ea typeface="微软雅黑" panose="020B0503020204020204" pitchFamily="34" charset="-122"/>
              </a:rPr>
              <a:t> CSDN</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https://blog.csdn.net/achina2011jy/article/details/100664011</a:t>
            </a:r>
          </a:p>
        </p:txBody>
      </p:sp>
    </p:spTree>
    <p:extLst>
      <p:ext uri="{BB962C8B-B14F-4D97-AF65-F5344CB8AC3E}">
        <p14:creationId xmlns:p14="http://schemas.microsoft.com/office/powerpoint/2010/main" val="1261483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71812" cy="1077218"/>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整体倍速实验</a:t>
            </a:r>
          </a:p>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噪声情况：</a:t>
            </a:r>
            <a:r>
              <a:rPr lang="en-US" altLang="zh-CN" sz="1600" b="1" dirty="0">
                <a:solidFill>
                  <a:srgbClr val="C00000"/>
                </a:solidFill>
                <a:latin typeface="微软雅黑" panose="020B0503020204020204" pitchFamily="34" charset="-122"/>
                <a:ea typeface="微软雅黑" panose="020B0503020204020204" pitchFamily="34" charset="-122"/>
              </a:rPr>
              <a:t>FFMPEG&gt;WSOLA&gt;OLA </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大于代表噪声小</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之前的</a:t>
            </a:r>
            <a:r>
              <a:rPr lang="en-US" altLang="zh-CN" sz="1600" b="1" dirty="0">
                <a:solidFill>
                  <a:prstClr val="black"/>
                </a:solidFill>
                <a:latin typeface="微软雅黑" panose="020B0503020204020204" pitchFamily="34" charset="-122"/>
                <a:ea typeface="微软雅黑" panose="020B0503020204020204" pitchFamily="34" charset="-122"/>
              </a:rPr>
              <a:t>Excel</a:t>
            </a:r>
            <a:r>
              <a:rPr lang="zh-CN" altLang="en-US" sz="1600" b="1" dirty="0">
                <a:solidFill>
                  <a:prstClr val="black"/>
                </a:solidFill>
                <a:latin typeface="微软雅黑" panose="020B0503020204020204" pitchFamily="34" charset="-122"/>
                <a:ea typeface="微软雅黑" panose="020B0503020204020204" pitchFamily="34" charset="-122"/>
              </a:rPr>
              <a:t>结果存在一定的错误，无法解释的现象不多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整体倍速现象解释需要从倍速之后</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）词内</a:t>
            </a:r>
            <a:r>
              <a:rPr lang="zh-CN" altLang="en-US" sz="1600" b="1" dirty="0">
                <a:solidFill>
                  <a:srgbClr val="C00000"/>
                </a:solidFill>
                <a:latin typeface="微软雅黑" panose="020B0503020204020204" pitchFamily="34" charset="-122"/>
                <a:ea typeface="微软雅黑" panose="020B0503020204020204" pitchFamily="34" charset="-122"/>
              </a:rPr>
              <a:t>元</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辅音偏移</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词间连读</a:t>
            </a:r>
            <a:r>
              <a:rPr lang="zh-CN" altLang="en-US" sz="1600" b="1" dirty="0">
                <a:solidFill>
                  <a:prstClr val="black"/>
                </a:solidFill>
                <a:latin typeface="微软雅黑" panose="020B0503020204020204" pitchFamily="34" charset="-122"/>
                <a:ea typeface="微软雅黑" panose="020B0503020204020204" pitchFamily="34" charset="-122"/>
              </a:rPr>
              <a:t>两方面解释</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大量数据集（沁宏在跑）</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0820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细粒度切片与切片后倍速值不相同的矛盾引发的音频不连续（噪声）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细粒度倍速自身的切片的窗口噪声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Q1</a:t>
            </a:r>
            <a:r>
              <a:rPr lang="zh-CN" altLang="en-US" sz="1600" b="1" dirty="0">
                <a:solidFill>
                  <a:prstClr val="black"/>
                </a:solidFill>
                <a:latin typeface="微软雅黑" panose="020B0503020204020204" pitchFamily="34" charset="-122"/>
                <a:ea typeface="微软雅黑" panose="020B0503020204020204" pitchFamily="34" charset="-122"/>
              </a:rPr>
              <a:t>：是否还要细粒度切片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Q2</a:t>
            </a:r>
            <a:r>
              <a:rPr lang="zh-CN" altLang="en-US" sz="1600" b="1" dirty="0">
                <a:solidFill>
                  <a:prstClr val="black"/>
                </a:solidFill>
                <a:latin typeface="微软雅黑" panose="020B0503020204020204" pitchFamily="34" charset="-122"/>
                <a:ea typeface="微软雅黑" panose="020B0503020204020204" pitchFamily="34" charset="-122"/>
              </a:rPr>
              <a:t>：多少大小算合适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Q3</a:t>
            </a:r>
            <a:r>
              <a:rPr lang="zh-CN" altLang="en-US" sz="1600" b="1" dirty="0">
                <a:solidFill>
                  <a:prstClr val="black"/>
                </a:solidFill>
                <a:latin typeface="微软雅黑" panose="020B0503020204020204" pitchFamily="34" charset="-122"/>
                <a:ea typeface="微软雅黑" panose="020B0503020204020204" pitchFamily="34" charset="-122"/>
              </a:rPr>
              <a:t>：不细粒度切片下单纯靠</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结果有限的问题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8187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机理解释</a:t>
            </a:r>
            <a:r>
              <a:rPr lang="zh-CN" altLang="en-US" sz="1600" b="1" dirty="0">
                <a:solidFill>
                  <a:prstClr val="black"/>
                </a:solidFill>
                <a:latin typeface="微软雅黑" panose="020B0503020204020204" pitchFamily="34" charset="-122"/>
                <a:ea typeface="微软雅黑" panose="020B0503020204020204" pitchFamily="34" charset="-122"/>
              </a:rPr>
              <a:t>：理想倍速下发现音频出现结果且有差异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部分倍速</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补偿：利用非理想倍速导致的</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定向攻击（噪声问题怎么解决）</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24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是否所有倍速算法切片倍速拼接都有这个问题：</a:t>
            </a:r>
            <a:r>
              <a:rPr lang="en-US" altLang="zh-CN" sz="1600" b="1" dirty="0">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切片</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soundtouch</a:t>
            </a:r>
            <a:r>
              <a:rPr lang="zh-CN" altLang="en-US" sz="1600" b="1" dirty="0">
                <a:solidFill>
                  <a:prstClr val="black"/>
                </a:solidFill>
                <a:latin typeface="微软雅黑" panose="020B0503020204020204" pitchFamily="34" charset="-122"/>
                <a:ea typeface="微软雅黑" panose="020B0503020204020204" pitchFamily="34" charset="-122"/>
              </a:rPr>
              <a:t>切片</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747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8.10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2565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26212"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汇报目录 </a:t>
            </a:r>
            <a:r>
              <a:rPr lang="en-US" altLang="zh-CN" sz="3200" b="1" dirty="0">
                <a:solidFill>
                  <a:prstClr val="black"/>
                </a:solidFill>
                <a:latin typeface="微软雅黑" panose="020B0503020204020204" pitchFamily="34" charset="-122"/>
                <a:ea typeface="微软雅黑" panose="020B0503020204020204" pitchFamily="34" charset="-122"/>
              </a:rPr>
              <a:t>—— TSMAE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进度汇报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某些关键思路讨论点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To do list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文章</a:t>
            </a: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https://github.com/lchmoxing/tsm_paper.git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1734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进度汇报</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a:t>
            </a:r>
            <a:r>
              <a:rPr lang="zh-CN" altLang="en-US" sz="1600" b="1" dirty="0">
                <a:solidFill>
                  <a:prstClr val="black"/>
                </a:solidFill>
                <a:latin typeface="微软雅黑" panose="020B0503020204020204" pitchFamily="34" charset="-122"/>
                <a:ea typeface="微软雅黑" panose="020B0503020204020204" pitchFamily="34" charset="-122"/>
              </a:rPr>
              <a:t>初版：</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Ø"/>
            </a:pP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background, threat model, </a:t>
            </a:r>
            <a:r>
              <a:rPr lang="zh-CN" altLang="en-US" sz="1600" dirty="0">
                <a:solidFill>
                  <a:prstClr val="black"/>
                </a:solidFill>
                <a:latin typeface="微软雅黑" panose="020B0503020204020204" pitchFamily="34" charset="-122"/>
                <a:ea typeface="微软雅黑" panose="020B0503020204020204" pitchFamily="34" charset="-122"/>
              </a:rPr>
              <a:t>关键图</a:t>
            </a:r>
            <a:r>
              <a:rPr lang="en-US" altLang="zh-CN" sz="1600" dirty="0">
                <a:solidFill>
                  <a:prstClr val="black"/>
                </a:solidFill>
                <a:latin typeface="微软雅黑" panose="020B0503020204020204" pitchFamily="34" charset="-122"/>
                <a:ea typeface="微软雅黑" panose="020B0503020204020204" pitchFamily="34" charset="-122"/>
              </a:rPr>
              <a:t>, algorithm </a:t>
            </a:r>
          </a:p>
          <a:p>
            <a:pPr marL="742950" lvl="1" indent="-285750">
              <a:lnSpc>
                <a:spcPct val="200000"/>
              </a:lnSpc>
              <a:buFont typeface="Wingdings" panose="05000000000000000000"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部分</a:t>
            </a:r>
            <a:r>
              <a:rPr lang="en-US" altLang="zh-CN" sz="1600" dirty="0">
                <a:solidFill>
                  <a:prstClr val="black"/>
                </a:solidFill>
                <a:latin typeface="微软雅黑" panose="020B0503020204020204" pitchFamily="34" charset="-122"/>
                <a:ea typeface="微软雅黑" panose="020B0503020204020204" pitchFamily="34" charset="-122"/>
              </a:rPr>
              <a:t>intro/model/approach/related work</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实验部分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：（沁宏填充）</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75328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82315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Paper architecture —— </a:t>
            </a:r>
            <a:r>
              <a:rPr lang="zh-CN" altLang="en-US" sz="3200" b="1" dirty="0">
                <a:solidFill>
                  <a:srgbClr val="C00000"/>
                </a:solidFill>
                <a:latin typeface="微软雅黑" panose="020B0503020204020204" pitchFamily="34" charset="-122"/>
                <a:ea typeface="微软雅黑" panose="020B0503020204020204" pitchFamily="34" charset="-122"/>
              </a:rPr>
              <a:t>讨论点 </a:t>
            </a:r>
            <a:r>
              <a:rPr lang="en-US" altLang="zh-CN" sz="3200" b="1" dirty="0">
                <a:solidFill>
                  <a:srgbClr val="C00000"/>
                </a:solidFill>
                <a:latin typeface="微软雅黑" panose="020B0503020204020204" pitchFamily="34" charset="-122"/>
                <a:ea typeface="微软雅黑" panose="020B0503020204020204" pitchFamily="34" charset="-122"/>
              </a:rPr>
              <a:t>1 </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549650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Abstract – </a:t>
            </a:r>
            <a:r>
              <a:rPr lang="en-US" altLang="zh-CN" sz="1600" b="1" dirty="0" err="1">
                <a:solidFill>
                  <a:prstClr val="black"/>
                </a:solidFill>
                <a:latin typeface="微软雅黑" panose="020B0503020204020204" pitchFamily="34" charset="-122"/>
                <a:ea typeface="微软雅黑" panose="020B0503020204020204" pitchFamily="34" charset="-122"/>
              </a:rPr>
              <a:t>Introducation</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Background: </a:t>
            </a:r>
            <a:r>
              <a:rPr lang="en-US" altLang="zh-CN" sz="1600" dirty="0">
                <a:solidFill>
                  <a:prstClr val="black"/>
                </a:solidFill>
                <a:latin typeface="微软雅黑" panose="020B0503020204020204" pitchFamily="34" charset="-122"/>
                <a:ea typeface="微软雅黑" panose="020B0503020204020204" pitchFamily="34" charset="-122"/>
              </a:rPr>
              <a:t>(1) ASR; (2) TSM; (3) Audio AE</a:t>
            </a: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讨论点</a:t>
            </a:r>
            <a:r>
              <a:rPr lang="en-US" altLang="zh-CN" sz="1600" b="1" dirty="0">
                <a:solidFill>
                  <a:srgbClr val="C00000"/>
                </a:solidFill>
                <a:latin typeface="微软雅黑" panose="020B0503020204020204" pitchFamily="34" charset="-122"/>
                <a:ea typeface="微软雅黑" panose="020B0503020204020204" pitchFamily="34" charset="-122"/>
              </a:rPr>
              <a:t>2 (4?) </a:t>
            </a:r>
            <a:r>
              <a:rPr lang="en-US" altLang="zh-CN" b="1" dirty="0">
                <a:solidFill>
                  <a:srgbClr val="C00000"/>
                </a:solidFill>
              </a:rPr>
              <a:t>phonetics </a:t>
            </a:r>
            <a:r>
              <a:rPr lang="zh-CN" altLang="en-US" b="1" dirty="0">
                <a:solidFill>
                  <a:srgbClr val="C00000"/>
                </a:solidFill>
                <a:latin typeface="微软雅黑" panose="020B0503020204020204" pitchFamily="34" charset="-122"/>
                <a:ea typeface="微软雅黑" panose="020B0503020204020204" pitchFamily="34" charset="-122"/>
              </a:rPr>
              <a:t>与</a:t>
            </a:r>
            <a:r>
              <a:rPr lang="en-US" altLang="zh-CN" b="1" dirty="0">
                <a:solidFill>
                  <a:srgbClr val="C00000"/>
                </a:solidFill>
                <a:latin typeface="微软雅黑" panose="020B0503020204020204" pitchFamily="34" charset="-122"/>
                <a:ea typeface="微软雅黑" panose="020B0503020204020204" pitchFamily="34" charset="-122"/>
              </a:rPr>
              <a:t>model</a:t>
            </a:r>
            <a:r>
              <a:rPr lang="zh-CN" altLang="en-US" b="1" dirty="0">
                <a:solidFill>
                  <a:srgbClr val="C00000"/>
                </a:solidFill>
                <a:latin typeface="微软雅黑" panose="020B0503020204020204" pitchFamily="34" charset="-122"/>
                <a:ea typeface="微软雅黑" panose="020B0503020204020204" pitchFamily="34" charset="-122"/>
              </a:rPr>
              <a:t>的关联与侧重点</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Threat model</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(1) weak form</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(2)strong form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Feasibility test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holistic TSM; 2 dataset; 4 ASR (</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需求点</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：需要国外的同学帮忙跑</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google</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(4) TSM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Xxx Model</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sound change model; (2) word construction model</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Approach: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GA-based AE generation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Evaluation</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AE example and overall performance; (2) Impact Quantification: length; speed interval; segment duration…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Discussion &amp; Related work</a:t>
            </a: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4287379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72075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讨论点</a:t>
            </a:r>
            <a:r>
              <a:rPr lang="en-US" altLang="zh-CN" sz="3200" b="1" dirty="0">
                <a:solidFill>
                  <a:srgbClr val="C00000"/>
                </a:solidFill>
                <a:latin typeface="微软雅黑" panose="020B0503020204020204" pitchFamily="34" charset="-122"/>
                <a:ea typeface="微软雅黑" panose="020B0503020204020204" pitchFamily="34" charset="-122"/>
              </a:rPr>
              <a:t>3</a:t>
            </a:r>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Problem formalization</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speed change</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semantic similar</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comprehensibility difference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我们的</a:t>
            </a:r>
            <a:r>
              <a:rPr lang="en-US" altLang="zh-CN" sz="1600" b="1" dirty="0" err="1">
                <a:latin typeface="微软雅黑" panose="020B0503020204020204" pitchFamily="34" charset="-122"/>
                <a:ea typeface="微软雅黑" panose="020B0503020204020204" pitchFamily="34" charset="-122"/>
              </a:rPr>
              <a:t>tsm</a:t>
            </a:r>
            <a:r>
              <a:rPr lang="zh-CN" altLang="en-US" sz="1600" b="1" dirty="0">
                <a:latin typeface="微软雅黑" panose="020B0503020204020204" pitchFamily="34" charset="-122"/>
                <a:ea typeface="微软雅黑" panose="020B0503020204020204" pitchFamily="34" charset="-122"/>
              </a:rPr>
              <a:t>可听性相较于直接加噪声不好量化，有点基于认知心理学，只能通过</a:t>
            </a:r>
            <a:r>
              <a:rPr lang="en-US" altLang="zh-CN" sz="1600" b="1" dirty="0">
                <a:latin typeface="微软雅黑" panose="020B0503020204020204" pitchFamily="34" charset="-122"/>
                <a:ea typeface="微软雅黑" panose="020B0503020204020204" pitchFamily="34" charset="-122"/>
              </a:rPr>
              <a:t>user study </a:t>
            </a:r>
          </a:p>
          <a:p>
            <a:pPr>
              <a:lnSpc>
                <a:spcPct val="200000"/>
              </a:lnSpc>
            </a:pP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47499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详见 </a:t>
            </a:r>
            <a:r>
              <a:rPr lang="en-US" altLang="zh-CN" sz="1600" b="1" dirty="0">
                <a:solidFill>
                  <a:prstClr val="black"/>
                </a:solidFill>
                <a:latin typeface="微软雅黑" panose="020B0503020204020204" pitchFamily="34" charset="-122"/>
                <a:ea typeface="微软雅黑" panose="020B0503020204020204" pitchFamily="34" charset="-122"/>
              </a:rPr>
              <a:t>Microsoft to do</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EA98FCA-FD48-444B-9212-574B025A54E7}"/>
              </a:ext>
            </a:extLst>
          </p:cNvPr>
          <p:cNvPicPr>
            <a:picLocks noChangeAspect="1"/>
          </p:cNvPicPr>
          <p:nvPr/>
        </p:nvPicPr>
        <p:blipFill>
          <a:blip r:embed="rId3"/>
          <a:stretch>
            <a:fillRect/>
          </a:stretch>
        </p:blipFill>
        <p:spPr>
          <a:xfrm>
            <a:off x="3699194" y="1472901"/>
            <a:ext cx="8112318" cy="4759569"/>
          </a:xfrm>
          <a:prstGeom prst="rect">
            <a:avLst/>
          </a:prstGeom>
        </p:spPr>
      </p:pic>
    </p:spTree>
    <p:extLst>
      <p:ext uri="{BB962C8B-B14F-4D97-AF65-F5344CB8AC3E}">
        <p14:creationId xmlns:p14="http://schemas.microsoft.com/office/powerpoint/2010/main" val="23277694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8.25</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80403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8330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 </a:t>
            </a:r>
            <a:r>
              <a:rPr lang="en-US" altLang="zh-CN" sz="3200" b="1" dirty="0">
                <a:solidFill>
                  <a:prstClr val="black"/>
                </a:solidFill>
                <a:latin typeface="微软雅黑" panose="020B0503020204020204" pitchFamily="34" charset="-122"/>
                <a:ea typeface="微软雅黑" panose="020B0503020204020204" pitchFamily="34" charset="-122"/>
              </a:rPr>
              <a:t>—— Metrics</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Mean Number of Iterations (MNI) —— </a:t>
            </a:r>
            <a:r>
              <a:rPr lang="zh-CN" altLang="en-US" sz="1600" b="1" dirty="0">
                <a:solidFill>
                  <a:prstClr val="black"/>
                </a:solidFill>
                <a:latin typeface="微软雅黑" panose="020B0503020204020204" pitchFamily="34" charset="-122"/>
                <a:ea typeface="微软雅黑" panose="020B0503020204020204" pitchFamily="34" charset="-122"/>
              </a:rPr>
              <a:t>算法效率</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Average Number of possible results</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ANPR</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结果范围</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2246208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865134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 </a:t>
            </a:r>
            <a:r>
              <a:rPr lang="en-US" altLang="zh-CN" sz="3200" b="1" dirty="0">
                <a:solidFill>
                  <a:prstClr val="black"/>
                </a:solidFill>
                <a:latin typeface="微软雅黑" panose="020B0503020204020204" pitchFamily="34" charset="-122"/>
                <a:ea typeface="微软雅黑" panose="020B0503020204020204" pitchFamily="34" charset="-122"/>
              </a:rPr>
              <a:t>—— Sound change model</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The effects of the sound change model: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5/10</a:t>
            </a:r>
            <a:r>
              <a:rPr lang="zh-CN" altLang="en-US" sz="1600" dirty="0">
                <a:solidFill>
                  <a:prstClr val="black"/>
                </a:solidFill>
                <a:latin typeface="微软雅黑" panose="020B0503020204020204" pitchFamily="34" charset="-122"/>
                <a:ea typeface="微软雅黑" panose="020B0503020204020204" pitchFamily="34" charset="-122"/>
              </a:rPr>
              <a:t>组</a:t>
            </a:r>
            <a:r>
              <a:rPr lang="en-US" altLang="zh-CN" sz="1600" dirty="0">
                <a:solidFill>
                  <a:prstClr val="black"/>
                </a:solidFill>
                <a:latin typeface="微软雅黑" panose="020B0503020204020204" pitchFamily="34" charset="-122"/>
                <a:ea typeface="微软雅黑" panose="020B0503020204020204" pitchFamily="34" charset="-122"/>
              </a:rPr>
              <a:t> A</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的数据集，句子长度分布相对均匀</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FFmpeg</a:t>
            </a:r>
            <a:r>
              <a:rPr lang="en-US" altLang="zh-CN" sz="1600" dirty="0">
                <a:solidFill>
                  <a:prstClr val="black"/>
                </a:solidFill>
                <a:latin typeface="微软雅黑" panose="020B0503020204020204" pitchFamily="34" charset="-122"/>
                <a:ea typeface="微软雅黑" panose="020B0503020204020204" pitchFamily="34" charset="-122"/>
              </a:rPr>
              <a:t>, 【0.5,2,0.05】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有无</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Sound Change model</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下算法下方案求解的</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MNI</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对比</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问题：</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是否需要</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ANPR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p:txBody>
      </p:sp>
    </p:spTree>
    <p:extLst>
      <p:ext uri="{BB962C8B-B14F-4D97-AF65-F5344CB8AC3E}">
        <p14:creationId xmlns:p14="http://schemas.microsoft.com/office/powerpoint/2010/main" val="2858065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81031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 </a:t>
            </a:r>
            <a:r>
              <a:rPr lang="en-US" altLang="zh-CN" sz="3200" b="1" dirty="0">
                <a:solidFill>
                  <a:prstClr val="black"/>
                </a:solidFill>
                <a:latin typeface="微软雅黑" panose="020B0503020204020204" pitchFamily="34" charset="-122"/>
                <a:ea typeface="微软雅黑" panose="020B0503020204020204" pitchFamily="34" charset="-122"/>
              </a:rPr>
              <a:t>—— Segment duration </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The impact of the segment duration: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5/10</a:t>
            </a:r>
            <a:r>
              <a:rPr lang="zh-CN" altLang="en-US" sz="1600" dirty="0">
                <a:solidFill>
                  <a:prstClr val="black"/>
                </a:solidFill>
                <a:latin typeface="微软雅黑" panose="020B0503020204020204" pitchFamily="34" charset="-122"/>
                <a:ea typeface="微软雅黑" panose="020B0503020204020204" pitchFamily="34" charset="-122"/>
              </a:rPr>
              <a:t>组</a:t>
            </a:r>
            <a:r>
              <a:rPr lang="en-US" altLang="zh-CN" sz="1600" dirty="0">
                <a:solidFill>
                  <a:prstClr val="black"/>
                </a:solidFill>
                <a:latin typeface="微软雅黑" panose="020B0503020204020204" pitchFamily="34" charset="-122"/>
                <a:ea typeface="微软雅黑" panose="020B0503020204020204" pitchFamily="34" charset="-122"/>
              </a:rPr>
              <a:t> A</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的数据集，句子长度分布相对均匀</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FFmpeg</a:t>
            </a:r>
            <a:r>
              <a:rPr lang="en-US" altLang="zh-CN" sz="1600" dirty="0">
                <a:solidFill>
                  <a:prstClr val="black"/>
                </a:solidFill>
                <a:latin typeface="微软雅黑" panose="020B0503020204020204" pitchFamily="34" charset="-122"/>
                <a:ea typeface="微软雅黑" panose="020B0503020204020204" pitchFamily="34" charset="-122"/>
              </a:rPr>
              <a:t>, 【0.5,2,0.05】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DeepSpeech</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Segment duration</a:t>
            </a:r>
            <a:r>
              <a:rPr lang="zh-CN" altLang="en-US" sz="1600" b="1" dirty="0">
                <a:solidFill>
                  <a:srgbClr val="C00000"/>
                </a:solidFill>
                <a:latin typeface="微软雅黑" panose="020B0503020204020204" pitchFamily="34" charset="-122"/>
                <a:ea typeface="微软雅黑" panose="020B0503020204020204" pitchFamily="34" charset="-122"/>
              </a:rPr>
              <a:t>为</a:t>
            </a:r>
            <a:r>
              <a:rPr lang="en-US" altLang="zh-CN" sz="1600" b="1" dirty="0">
                <a:solidFill>
                  <a:srgbClr val="C00000"/>
                </a:solidFill>
                <a:latin typeface="微软雅黑" panose="020B0503020204020204" pitchFamily="34" charset="-122"/>
                <a:ea typeface="微软雅黑" panose="020B0503020204020204" pitchFamily="34" charset="-122"/>
              </a:rPr>
              <a:t>25ms, 50ms, 100ms, 200ms, 500ms</a:t>
            </a:r>
            <a:r>
              <a:rPr lang="zh-CN" altLang="en-US" sz="1600" b="1" dirty="0">
                <a:solidFill>
                  <a:srgbClr val="C00000"/>
                </a:solidFill>
                <a:latin typeface="微软雅黑" panose="020B0503020204020204" pitchFamily="34" charset="-122"/>
                <a:ea typeface="微软雅黑" panose="020B0503020204020204" pitchFamily="34" charset="-122"/>
              </a:rPr>
              <a:t>下</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算法下方案求解的</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MNI</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对比</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问题：</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是否需要</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ANPR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4337596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89697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 </a:t>
            </a:r>
            <a:r>
              <a:rPr lang="en-US" altLang="zh-CN" sz="3200" b="1" dirty="0">
                <a:solidFill>
                  <a:prstClr val="black"/>
                </a:solidFill>
                <a:latin typeface="微软雅黑" panose="020B0503020204020204" pitchFamily="34" charset="-122"/>
                <a:ea typeface="微软雅黑" panose="020B0503020204020204" pitchFamily="34" charset="-122"/>
              </a:rPr>
              <a:t>—— Minimal speed interval</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The impact of the minimal speed interval :</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5/10</a:t>
            </a:r>
            <a:r>
              <a:rPr lang="zh-CN" altLang="en-US" sz="1600" dirty="0">
                <a:solidFill>
                  <a:prstClr val="black"/>
                </a:solidFill>
                <a:latin typeface="微软雅黑" panose="020B0503020204020204" pitchFamily="34" charset="-122"/>
                <a:ea typeface="微软雅黑" panose="020B0503020204020204" pitchFamily="34" charset="-122"/>
              </a:rPr>
              <a:t>组</a:t>
            </a:r>
            <a:r>
              <a:rPr lang="en-US" altLang="zh-CN" sz="1600" dirty="0">
                <a:solidFill>
                  <a:prstClr val="black"/>
                </a:solidFill>
                <a:latin typeface="微软雅黑" panose="020B0503020204020204" pitchFamily="34" charset="-122"/>
                <a:ea typeface="微软雅黑" panose="020B0503020204020204" pitchFamily="34" charset="-122"/>
              </a:rPr>
              <a:t> A</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的数据集，句子长度分布相对均匀</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FFmpeg</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en-US" altLang="zh-CN" sz="1600" dirty="0">
                <a:solidFill>
                  <a:prstClr val="black"/>
                </a:solidFill>
                <a:latin typeface="微软雅黑" panose="020B0503020204020204" pitchFamily="34" charset="-122"/>
                <a:ea typeface="微软雅黑" panose="020B0503020204020204" pitchFamily="34" charset="-122"/>
              </a:rPr>
              <a:t>, 50ms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minimal speed interval</a:t>
            </a:r>
            <a:r>
              <a:rPr lang="zh-CN" altLang="en-US" sz="1600" b="1" dirty="0">
                <a:solidFill>
                  <a:srgbClr val="C00000"/>
                </a:solidFill>
                <a:latin typeface="微软雅黑" panose="020B0503020204020204" pitchFamily="34" charset="-122"/>
                <a:ea typeface="微软雅黑" panose="020B0503020204020204" pitchFamily="34" charset="-122"/>
              </a:rPr>
              <a:t>为</a:t>
            </a:r>
            <a:r>
              <a:rPr lang="en-US" altLang="zh-CN" sz="1600" b="1" dirty="0">
                <a:solidFill>
                  <a:srgbClr val="C00000"/>
                </a:solidFill>
                <a:latin typeface="微软雅黑" panose="020B0503020204020204" pitchFamily="34" charset="-122"/>
                <a:ea typeface="微软雅黑" panose="020B0503020204020204" pitchFamily="34" charset="-122"/>
              </a:rPr>
              <a:t>【0.5,2,0.5】, 【0.5,2,0.25】. 【0.5,2,0.05】</a:t>
            </a:r>
            <a:r>
              <a:rPr lang="zh-CN" altLang="en-US" sz="1600" b="1" dirty="0">
                <a:solidFill>
                  <a:srgbClr val="C00000"/>
                </a:solidFill>
                <a:latin typeface="微软雅黑" panose="020B0503020204020204" pitchFamily="34" charset="-122"/>
                <a:ea typeface="微软雅黑" panose="020B0503020204020204" pitchFamily="34" charset="-122"/>
              </a:rPr>
              <a:t>下</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算法下方案求解的</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MNI</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对比</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问题：</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是否需要</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ANPR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6649078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8996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 </a:t>
            </a:r>
            <a:r>
              <a:rPr lang="en-US" altLang="zh-CN" sz="3200" b="1" dirty="0">
                <a:solidFill>
                  <a:prstClr val="black"/>
                </a:solidFill>
                <a:latin typeface="微软雅黑" panose="020B0503020204020204" pitchFamily="34" charset="-122"/>
                <a:ea typeface="微软雅黑" panose="020B0503020204020204" pitchFamily="34" charset="-122"/>
              </a:rPr>
              <a:t>—— Over the air</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Over the air </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5/10</a:t>
            </a:r>
            <a:r>
              <a:rPr lang="zh-CN" altLang="en-US" sz="1600" dirty="0">
                <a:solidFill>
                  <a:prstClr val="black"/>
                </a:solidFill>
                <a:latin typeface="微软雅黑" panose="020B0503020204020204" pitchFamily="34" charset="-122"/>
                <a:ea typeface="微软雅黑" panose="020B0503020204020204" pitchFamily="34" charset="-122"/>
              </a:rPr>
              <a:t>组</a:t>
            </a:r>
            <a:r>
              <a:rPr lang="en-US" altLang="zh-CN" sz="1600" dirty="0">
                <a:solidFill>
                  <a:prstClr val="black"/>
                </a:solidFill>
                <a:latin typeface="微软雅黑" panose="020B0503020204020204" pitchFamily="34" charset="-122"/>
                <a:ea typeface="微软雅黑" panose="020B0503020204020204" pitchFamily="34" charset="-122"/>
              </a:rPr>
              <a:t> A</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的数据集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考察数据集在</a:t>
            </a:r>
            <a:r>
              <a:rPr lang="en-US" altLang="zh-CN" sz="1600" dirty="0">
                <a:solidFill>
                  <a:prstClr val="black"/>
                </a:solidFill>
                <a:latin typeface="微软雅黑" panose="020B0503020204020204" pitchFamily="34" charset="-122"/>
                <a:ea typeface="微软雅黑" panose="020B0503020204020204" pitchFamily="34" charset="-122"/>
              </a:rPr>
              <a:t>Over the air</a:t>
            </a:r>
            <a:r>
              <a:rPr lang="zh-CN" altLang="en-US" sz="1600" dirty="0">
                <a:solidFill>
                  <a:prstClr val="black"/>
                </a:solidFill>
                <a:latin typeface="微软雅黑" panose="020B0503020204020204" pitchFamily="34" charset="-122"/>
                <a:ea typeface="微软雅黑" panose="020B0503020204020204" pitchFamily="34" charset="-122"/>
              </a:rPr>
              <a:t>情况下攻击的</a:t>
            </a:r>
            <a:r>
              <a:rPr lang="zh-CN" altLang="en-US" sz="1600" b="1" dirty="0">
                <a:solidFill>
                  <a:srgbClr val="C00000"/>
                </a:solidFill>
                <a:latin typeface="微软雅黑" panose="020B0503020204020204" pitchFamily="34" charset="-122"/>
                <a:ea typeface="微软雅黑" panose="020B0503020204020204" pitchFamily="34" charset="-122"/>
              </a:rPr>
              <a:t>成功率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26676507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49370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 </a:t>
            </a:r>
            <a:r>
              <a:rPr lang="en-US" altLang="zh-CN" sz="3200" b="1" dirty="0">
                <a:solidFill>
                  <a:prstClr val="black"/>
                </a:solidFill>
                <a:latin typeface="微软雅黑" panose="020B0503020204020204" pitchFamily="34" charset="-122"/>
                <a:ea typeface="微软雅黑" panose="020B0503020204020204" pitchFamily="34" charset="-122"/>
              </a:rPr>
              <a:t>—— User study</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第一直觉听上去像什么</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能否听出原本的意思</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能否听出</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D0E1836-D657-41DF-B4DA-2EDFE8F1EC11}"/>
              </a:ext>
            </a:extLst>
          </p:cNvPr>
          <p:cNvPicPr>
            <a:picLocks noChangeAspect="1"/>
          </p:cNvPicPr>
          <p:nvPr/>
        </p:nvPicPr>
        <p:blipFill>
          <a:blip r:embed="rId3"/>
          <a:stretch>
            <a:fillRect/>
          </a:stretch>
        </p:blipFill>
        <p:spPr>
          <a:xfrm>
            <a:off x="1943100" y="4067818"/>
            <a:ext cx="8305800" cy="1762125"/>
          </a:xfrm>
          <a:prstGeom prst="rect">
            <a:avLst/>
          </a:prstGeom>
        </p:spPr>
      </p:pic>
    </p:spTree>
    <p:extLst>
      <p:ext uri="{BB962C8B-B14F-4D97-AF65-F5344CB8AC3E}">
        <p14:creationId xmlns:p14="http://schemas.microsoft.com/office/powerpoint/2010/main" val="30789116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15945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Evaluation</a:t>
            </a:r>
            <a:r>
              <a:rPr lang="zh-CN" altLang="en-US" sz="3200" b="1" dirty="0">
                <a:solidFill>
                  <a:prstClr val="black"/>
                </a:solidFill>
                <a:latin typeface="微软雅黑" panose="020B0503020204020204" pitchFamily="34" charset="-122"/>
                <a:ea typeface="微软雅黑" panose="020B0503020204020204" pitchFamily="34" charset="-122"/>
              </a:rPr>
              <a:t>讨论</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The impact of the sentence length (</a:t>
            </a:r>
            <a:r>
              <a:rPr lang="zh-CN" altLang="en-US" sz="1600" b="1" dirty="0">
                <a:latin typeface="微软雅黑" panose="020B0503020204020204" pitchFamily="34" charset="-122"/>
                <a:ea typeface="微软雅黑" panose="020B0503020204020204" pitchFamily="34" charset="-122"/>
              </a:rPr>
              <a:t>求解范围变大，即是否引入第二个</a:t>
            </a:r>
            <a:r>
              <a:rPr lang="en-US" altLang="zh-CN" sz="1600" b="1" dirty="0">
                <a:latin typeface="微软雅黑" panose="020B0503020204020204" pitchFamily="34" charset="-122"/>
                <a:ea typeface="微软雅黑" panose="020B0503020204020204" pitchFamily="34" charset="-122"/>
              </a:rPr>
              <a:t>Metrics)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The impact of wakeup word</a:t>
            </a:r>
            <a:r>
              <a:rPr lang="zh-CN" altLang="en-US" sz="1600" b="1" dirty="0">
                <a:latin typeface="微软雅黑" panose="020B0503020204020204" pitchFamily="34" charset="-122"/>
                <a:ea typeface="微软雅黑" panose="020B0503020204020204" pitchFamily="34" charset="-122"/>
              </a:rPr>
              <a:t>（没有什么特别有意义的点）</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The impact of extra noise (</a:t>
            </a:r>
            <a:r>
              <a:rPr lang="zh-CN" altLang="en-US" sz="1600" b="1" dirty="0">
                <a:latin typeface="微软雅黑" panose="020B0503020204020204" pitchFamily="34" charset="-122"/>
                <a:ea typeface="微软雅黑" panose="020B0503020204020204" pitchFamily="34" charset="-122"/>
              </a:rPr>
              <a:t>噪声怎么加与衡量</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The impact of TSM operation </a:t>
            </a:r>
            <a:r>
              <a:rPr lang="zh-CN" altLang="en-US" sz="1600" b="1" dirty="0">
                <a:latin typeface="微软雅黑" panose="020B0503020204020204" pitchFamily="34" charset="-122"/>
                <a:ea typeface="微软雅黑" panose="020B0503020204020204" pitchFamily="34" charset="-122"/>
              </a:rPr>
              <a:t>（结论没什么意义）</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分类攻击（</a:t>
            </a:r>
            <a:r>
              <a:rPr lang="en-US" altLang="zh-CN" sz="1600" b="1" dirty="0">
                <a:latin typeface="微软雅黑" panose="020B0503020204020204" pitchFamily="34" charset="-122"/>
                <a:ea typeface="微软雅黑" panose="020B0503020204020204" pitchFamily="34" charset="-122"/>
              </a:rPr>
              <a:t>music</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speech</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自适应参数的影响</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7382517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8.27</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29950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01700"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Rate Guidelines</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352673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Slow speech </a:t>
            </a:r>
            <a:r>
              <a:rPr lang="en-US" altLang="zh-CN" sz="1600" dirty="0">
                <a:latin typeface="微软雅黑" panose="020B0503020204020204" pitchFamily="34" charset="-122"/>
                <a:ea typeface="微软雅黑" panose="020B0503020204020204" pitchFamily="34" charset="-122"/>
              </a:rPr>
              <a:t>is usually regarded as less than </a:t>
            </a:r>
            <a:r>
              <a:rPr lang="en-US" altLang="zh-CN" sz="1600" b="1" dirty="0">
                <a:solidFill>
                  <a:srgbClr val="C00000"/>
                </a:solidFill>
                <a:latin typeface="微软雅黑" panose="020B0503020204020204" pitchFamily="34" charset="-122"/>
                <a:ea typeface="微软雅黑" panose="020B0503020204020204" pitchFamily="34" charset="-122"/>
              </a:rPr>
              <a:t>110 wpm</a:t>
            </a:r>
            <a:r>
              <a:rPr lang="en-US" altLang="zh-CN" sz="1600" dirty="0">
                <a:latin typeface="微软雅黑" panose="020B0503020204020204" pitchFamily="34" charset="-122"/>
                <a:ea typeface="微软雅黑" panose="020B0503020204020204" pitchFamily="34" charset="-122"/>
              </a:rPr>
              <a:t>, or words per minute.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Conversational speech </a:t>
            </a:r>
            <a:r>
              <a:rPr lang="en-US" altLang="zh-CN" sz="1600" dirty="0">
                <a:latin typeface="微软雅黑" panose="020B0503020204020204" pitchFamily="34" charset="-122"/>
                <a:ea typeface="微软雅黑" panose="020B0503020204020204" pitchFamily="34" charset="-122"/>
              </a:rPr>
              <a:t>generally falls between </a:t>
            </a:r>
            <a:r>
              <a:rPr lang="en-US" altLang="zh-CN" sz="1600" b="1" dirty="0">
                <a:solidFill>
                  <a:srgbClr val="C00000"/>
                </a:solidFill>
                <a:latin typeface="微软雅黑" panose="020B0503020204020204" pitchFamily="34" charset="-122"/>
                <a:ea typeface="微软雅黑" panose="020B0503020204020204" pitchFamily="34" charset="-122"/>
              </a:rPr>
              <a:t>120 wpm </a:t>
            </a:r>
            <a:r>
              <a:rPr lang="en-US" altLang="zh-CN" sz="1600" dirty="0">
                <a:latin typeface="微软雅黑" panose="020B0503020204020204" pitchFamily="34" charset="-122"/>
                <a:ea typeface="微软雅黑" panose="020B0503020204020204" pitchFamily="34" charset="-122"/>
              </a:rPr>
              <a:t>at the slow end, to 160 - 200 wpm in the fast range.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People who </a:t>
            </a:r>
            <a:r>
              <a:rPr lang="en-US" altLang="zh-CN" sz="1600" b="1" dirty="0">
                <a:solidFill>
                  <a:srgbClr val="C00000"/>
                </a:solidFill>
                <a:latin typeface="微软雅黑" panose="020B0503020204020204" pitchFamily="34" charset="-122"/>
                <a:ea typeface="微软雅黑" panose="020B0503020204020204" pitchFamily="34" charset="-122"/>
              </a:rPr>
              <a:t>read books for radio or podcasts </a:t>
            </a:r>
            <a:r>
              <a:rPr lang="en-US" altLang="zh-CN" sz="1600" dirty="0">
                <a:latin typeface="微软雅黑" panose="020B0503020204020204" pitchFamily="34" charset="-122"/>
                <a:ea typeface="微软雅黑" panose="020B0503020204020204" pitchFamily="34" charset="-122"/>
              </a:rPr>
              <a:t>are often asked to speak at </a:t>
            </a:r>
            <a:r>
              <a:rPr lang="en-US" altLang="zh-CN" sz="1600" b="1" dirty="0">
                <a:solidFill>
                  <a:srgbClr val="C00000"/>
                </a:solidFill>
                <a:latin typeface="微软雅黑" panose="020B0503020204020204" pitchFamily="34" charset="-122"/>
                <a:ea typeface="微软雅黑" panose="020B0503020204020204" pitchFamily="34" charset="-122"/>
              </a:rPr>
              <a:t>150-160 wpm</a:t>
            </a:r>
            <a:r>
              <a:rPr lang="en-US" altLang="zh-CN" sz="1600"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Auctioneers or commentators </a:t>
            </a:r>
            <a:r>
              <a:rPr lang="en-US" altLang="zh-CN" sz="1600" dirty="0">
                <a:latin typeface="微软雅黑" panose="020B0503020204020204" pitchFamily="34" charset="-122"/>
                <a:ea typeface="微软雅黑" panose="020B0503020204020204" pitchFamily="34" charset="-122"/>
              </a:rPr>
              <a:t>who practice speed speech are usually in the </a:t>
            </a:r>
            <a:r>
              <a:rPr lang="en-US" altLang="zh-CN" sz="1600" b="1" dirty="0">
                <a:solidFill>
                  <a:srgbClr val="C00000"/>
                </a:solidFill>
                <a:latin typeface="微软雅黑" panose="020B0503020204020204" pitchFamily="34" charset="-122"/>
                <a:ea typeface="微软雅黑" panose="020B0503020204020204" pitchFamily="34" charset="-122"/>
              </a:rPr>
              <a:t>250 to 400 wpm </a:t>
            </a:r>
            <a:r>
              <a:rPr lang="en-US" altLang="zh-CN" sz="1600" dirty="0">
                <a:latin typeface="微软雅黑" panose="020B0503020204020204" pitchFamily="34" charset="-122"/>
                <a:ea typeface="微软雅黑" panose="020B0503020204020204" pitchFamily="34" charset="-122"/>
              </a:rPr>
              <a:t>range.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Link</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u="sng" dirty="0">
                <a:hlinkClick r:id="rId3"/>
              </a:rPr>
              <a:t>https://www.write-out-loud.com/speech-rate.html</a:t>
            </a:r>
            <a:endParaRPr lang="zh-CN" altLang="zh-CN" dirty="0"/>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7877751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01700"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Rate Guidelines</a:t>
            </a:r>
            <a:endParaRPr lang="zh-CN" altLang="en-US" sz="32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3C28185-3204-4CE5-841D-E2A76604C006}"/>
              </a:ext>
            </a:extLst>
          </p:cNvPr>
          <p:cNvPicPr/>
          <p:nvPr/>
        </p:nvPicPr>
        <p:blipFill rotWithShape="1">
          <a:blip r:embed="rId3"/>
          <a:srcRect t="3868"/>
          <a:stretch/>
        </p:blipFill>
        <p:spPr>
          <a:xfrm>
            <a:off x="2122691" y="1705371"/>
            <a:ext cx="7946617" cy="4112314"/>
          </a:xfrm>
          <a:prstGeom prst="rect">
            <a:avLst/>
          </a:prstGeom>
        </p:spPr>
      </p:pic>
    </p:spTree>
    <p:extLst>
      <p:ext uri="{BB962C8B-B14F-4D97-AF65-F5344CB8AC3E}">
        <p14:creationId xmlns:p14="http://schemas.microsoft.com/office/powerpoint/2010/main" val="27713601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647508"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Speaking Rate Adaptation</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48439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Commerial</a:t>
            </a:r>
            <a:r>
              <a:rPr lang="en-US" altLang="zh-CN" sz="1600" b="1" dirty="0">
                <a:solidFill>
                  <a:srgbClr val="C00000"/>
                </a:solidFill>
                <a:latin typeface="微软雅黑" panose="020B0503020204020204" pitchFamily="34" charset="-122"/>
                <a:ea typeface="微软雅黑" panose="020B0503020204020204" pitchFamily="34" charset="-122"/>
              </a:rPr>
              <a:t> ASR</a:t>
            </a:r>
            <a:r>
              <a:rPr lang="zh-CN" altLang="en-US" sz="1600" b="1" dirty="0">
                <a:solidFill>
                  <a:srgbClr val="C00000"/>
                </a:solidFill>
                <a:latin typeface="微软雅黑" panose="020B0503020204020204" pitchFamily="34" charset="-122"/>
                <a:ea typeface="微软雅黑" panose="020B0503020204020204" pitchFamily="34" charset="-122"/>
              </a:rPr>
              <a:t>没有介绍</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Paper</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里有</a:t>
            </a:r>
            <a:endPar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r>
              <a:rPr lang="en-US" altLang="zh-CN" sz="1600" dirty="0" err="1"/>
              <a:t>Kathania</a:t>
            </a:r>
            <a:r>
              <a:rPr lang="en-US" altLang="zh-CN" sz="1600" dirty="0"/>
              <a:t> H K, </a:t>
            </a:r>
            <a:r>
              <a:rPr lang="en-US" altLang="zh-CN" sz="1600" dirty="0" err="1"/>
              <a:t>Shahnawazuddin</a:t>
            </a:r>
            <a:r>
              <a:rPr lang="en-US" altLang="zh-CN" sz="1600" dirty="0"/>
              <a:t> S, Ahmad W, et al. Improving Children's Speech Recognition Through Time Scale Modification Based Speaking Rate Adaptation[C]//2018 International Conference on Signal Processing and Communications (SPCOM). IEEE, 2018: 257-261.</a:t>
            </a:r>
            <a:endParaRPr lang="en-US" altLang="zh-CN" sz="14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29597588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637616"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Speaking Rate </a:t>
            </a:r>
            <a:r>
              <a:rPr lang="zh-CN" altLang="en-US" sz="3200" b="1" dirty="0">
                <a:latin typeface="微软雅黑" panose="020B0503020204020204" pitchFamily="34" charset="-122"/>
                <a:ea typeface="微软雅黑" panose="020B0503020204020204" pitchFamily="34" charset="-122"/>
              </a:rPr>
              <a:t>与 </a:t>
            </a:r>
            <a:r>
              <a:rPr lang="en-US" altLang="zh-CN" sz="3200" b="1" dirty="0">
                <a:latin typeface="微软雅黑" panose="020B0503020204020204" pitchFamily="34" charset="-122"/>
                <a:ea typeface="微软雅黑" panose="020B0503020204020204" pitchFamily="34" charset="-122"/>
              </a:rPr>
              <a:t>ASR</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55108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Fosler</a:t>
            </a:r>
            <a:r>
              <a:rPr lang="en-US" altLang="zh-CN" sz="1600" dirty="0">
                <a:latin typeface="微软雅黑" panose="020B0503020204020204" pitchFamily="34" charset="-122"/>
                <a:ea typeface="微软雅黑" panose="020B0503020204020204" pitchFamily="34" charset="-122"/>
              </a:rPr>
              <a:t>-Lussier E, Morgan N. Effects of speaking rate and word frequency on pronunciations in </a:t>
            </a:r>
            <a:r>
              <a:rPr lang="en-US" altLang="zh-CN" sz="1600" dirty="0" err="1">
                <a:latin typeface="微软雅黑" panose="020B0503020204020204" pitchFamily="34" charset="-122"/>
                <a:ea typeface="微软雅黑" panose="020B0503020204020204" pitchFamily="34" charset="-122"/>
              </a:rPr>
              <a:t>convertional</a:t>
            </a:r>
            <a:r>
              <a:rPr lang="en-US" altLang="zh-CN" sz="1600" dirty="0">
                <a:latin typeface="微软雅黑" panose="020B0503020204020204" pitchFamily="34" charset="-122"/>
                <a:ea typeface="微软雅黑" panose="020B0503020204020204" pitchFamily="34" charset="-122"/>
              </a:rPr>
              <a:t> speech[J]. Speech Communication, 1999, 29(2-4): 137-158.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Citation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149</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Benzeghiba</a:t>
            </a:r>
            <a:r>
              <a:rPr lang="en-US" altLang="zh-CN" sz="1600" dirty="0">
                <a:latin typeface="微软雅黑" panose="020B0503020204020204" pitchFamily="34" charset="-122"/>
                <a:ea typeface="微软雅黑" panose="020B0503020204020204" pitchFamily="34" charset="-122"/>
              </a:rPr>
              <a:t> M, De Mori R, </a:t>
            </a:r>
            <a:r>
              <a:rPr lang="en-US" altLang="zh-CN" sz="1600" dirty="0" err="1">
                <a:latin typeface="微软雅黑" panose="020B0503020204020204" pitchFamily="34" charset="-122"/>
                <a:ea typeface="微软雅黑" panose="020B0503020204020204" pitchFamily="34" charset="-122"/>
              </a:rPr>
              <a:t>Deroo</a:t>
            </a:r>
            <a:r>
              <a:rPr lang="en-US" altLang="zh-CN" sz="1600" dirty="0">
                <a:latin typeface="微软雅黑" panose="020B0503020204020204" pitchFamily="34" charset="-122"/>
                <a:ea typeface="微软雅黑" panose="020B0503020204020204" pitchFamily="34" charset="-122"/>
              </a:rPr>
              <a:t> O, et al. Automatic speech recognition and speech variability: A review[J]. Speech communication, 2007, 49(10-11): 763-786.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Citation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479</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2014</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以后在引用文章列表中搜索</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Speaking rate/ Speed</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的关键词，</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没有最新有用结果</a:t>
            </a:r>
            <a:endPar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38926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637616"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Speaking Rate </a:t>
            </a:r>
            <a:r>
              <a:rPr lang="zh-CN" altLang="en-US" sz="3200" b="1" dirty="0">
                <a:latin typeface="微软雅黑" panose="020B0503020204020204" pitchFamily="34" charset="-122"/>
                <a:ea typeface="微软雅黑" panose="020B0503020204020204" pitchFamily="34" charset="-122"/>
              </a:rPr>
              <a:t>与 </a:t>
            </a:r>
            <a:r>
              <a:rPr lang="en-US" altLang="zh-CN" sz="3200" b="1" dirty="0">
                <a:latin typeface="微软雅黑" panose="020B0503020204020204" pitchFamily="34" charset="-122"/>
                <a:ea typeface="微软雅黑" panose="020B0503020204020204" pitchFamily="34" charset="-122"/>
              </a:rPr>
              <a:t>ASR</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Fosler</a:t>
            </a:r>
            <a:r>
              <a:rPr lang="en-US" altLang="zh-CN" sz="1600" dirty="0">
                <a:latin typeface="微软雅黑" panose="020B0503020204020204" pitchFamily="34" charset="-122"/>
                <a:ea typeface="微软雅黑" panose="020B0503020204020204" pitchFamily="34" charset="-122"/>
              </a:rPr>
              <a:t>-Lussier E, Morgan N. Effects of speaking rate and word frequency on pronunciations in </a:t>
            </a:r>
            <a:r>
              <a:rPr lang="en-US" altLang="zh-CN" sz="1600" dirty="0" err="1">
                <a:latin typeface="微软雅黑" panose="020B0503020204020204" pitchFamily="34" charset="-122"/>
                <a:ea typeface="微软雅黑" panose="020B0503020204020204" pitchFamily="34" charset="-122"/>
              </a:rPr>
              <a:t>convertional</a:t>
            </a:r>
            <a:r>
              <a:rPr lang="en-US" altLang="zh-CN" sz="1600" dirty="0">
                <a:latin typeface="微软雅黑" panose="020B0503020204020204" pitchFamily="34" charset="-122"/>
                <a:ea typeface="微软雅黑" panose="020B0503020204020204" pitchFamily="34" charset="-122"/>
              </a:rPr>
              <a:t> speech[J]. Speech Communication, 1999, 29(2-4): 137-158.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Citation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149</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en-US" altLang="zh-CN" sz="1600" dirty="0">
                <a:latin typeface="微软雅黑" panose="020B0503020204020204" pitchFamily="34" charset="-122"/>
                <a:ea typeface="微软雅黑" panose="020B0503020204020204" pitchFamily="34" charset="-122"/>
              </a:rPr>
              <a:t>: Linguists have also found that variations in rate of speech can affect both </a:t>
            </a:r>
            <a:r>
              <a:rPr lang="en-US" altLang="zh-CN" sz="1600" b="1" dirty="0">
                <a:solidFill>
                  <a:srgbClr val="C00000"/>
                </a:solidFill>
                <a:latin typeface="微软雅黑" panose="020B0503020204020204" pitchFamily="34" charset="-122"/>
                <a:ea typeface="微软雅黑" panose="020B0503020204020204" pitchFamily="34" charset="-122"/>
              </a:rPr>
              <a:t>perception and production of phones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extensively that fast speaking rates tend to coincide with significant </a:t>
            </a:r>
            <a:r>
              <a:rPr lang="en-US" altLang="zh-CN" sz="1600" b="1" dirty="0">
                <a:solidFill>
                  <a:srgbClr val="C00000"/>
                </a:solidFill>
                <a:latin typeface="微软雅黑" panose="020B0503020204020204" pitchFamily="34" charset="-122"/>
                <a:ea typeface="微软雅黑" panose="020B0503020204020204" pitchFamily="34" charset="-122"/>
              </a:rPr>
              <a:t>phonological reduction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the Johns Hopkins’ HTK recognizer</a:t>
            </a:r>
          </a:p>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rPr>
              <a:t>Pronlex</a:t>
            </a:r>
            <a:r>
              <a:rPr lang="en-US" altLang="zh-CN" sz="1600" b="1" dirty="0">
                <a:latin typeface="微软雅黑" panose="020B0503020204020204" pitchFamily="34" charset="-122"/>
                <a:ea typeface="微软雅黑" panose="020B0503020204020204" pitchFamily="34" charset="-122"/>
              </a:rPr>
              <a:t> dictionary</a:t>
            </a:r>
          </a:p>
          <a:p>
            <a:pPr marL="285750" indent="-285750">
              <a:lnSpc>
                <a:spcPct val="200000"/>
              </a:lnSpc>
              <a:buFont typeface="Wingdings" panose="05000000000000000000" pitchFamily="2" charset="2"/>
              <a:buChar char="p"/>
            </a:pP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41517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637616"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Speaking Rate </a:t>
            </a:r>
            <a:r>
              <a:rPr lang="zh-CN" altLang="en-US" sz="3200" b="1" dirty="0">
                <a:latin typeface="微软雅黑" panose="020B0503020204020204" pitchFamily="34" charset="-122"/>
                <a:ea typeface="微软雅黑" panose="020B0503020204020204" pitchFamily="34" charset="-122"/>
              </a:rPr>
              <a:t>与 </a:t>
            </a:r>
            <a:r>
              <a:rPr lang="en-US" altLang="zh-CN" sz="3200" b="1" dirty="0">
                <a:latin typeface="微软雅黑" panose="020B0503020204020204" pitchFamily="34" charset="-122"/>
                <a:ea typeface="微软雅黑" panose="020B0503020204020204" pitchFamily="34" charset="-122"/>
              </a:rPr>
              <a:t>ASR</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Fosler</a:t>
            </a:r>
            <a:r>
              <a:rPr lang="en-US" altLang="zh-CN" sz="1600" dirty="0">
                <a:latin typeface="微软雅黑" panose="020B0503020204020204" pitchFamily="34" charset="-122"/>
                <a:ea typeface="微软雅黑" panose="020B0503020204020204" pitchFamily="34" charset="-122"/>
              </a:rPr>
              <a:t>-Lussier E, Morgan N. Effects of speaking rate and word frequency on pronunciations in </a:t>
            </a:r>
            <a:r>
              <a:rPr lang="en-US" altLang="zh-CN" sz="1600" dirty="0" err="1">
                <a:latin typeface="微软雅黑" panose="020B0503020204020204" pitchFamily="34" charset="-122"/>
                <a:ea typeface="微软雅黑" panose="020B0503020204020204" pitchFamily="34" charset="-122"/>
              </a:rPr>
              <a:t>convertional</a:t>
            </a:r>
            <a:r>
              <a:rPr lang="en-US" altLang="zh-CN" sz="1600" dirty="0">
                <a:latin typeface="微软雅黑" panose="020B0503020204020204" pitchFamily="34" charset="-122"/>
                <a:ea typeface="微软雅黑" panose="020B0503020204020204" pitchFamily="34" charset="-122"/>
              </a:rPr>
              <a:t> speech[J]. Speech Communication, 1999, 29(2-4): 137-158.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Citation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149</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from very slow to very fast speech the phone </a:t>
            </a:r>
            <a:r>
              <a:rPr lang="en-US" altLang="zh-CN" sz="1600" b="1" dirty="0">
                <a:solidFill>
                  <a:srgbClr val="C00000"/>
                </a:solidFill>
                <a:latin typeface="微软雅黑" panose="020B0503020204020204" pitchFamily="34" charset="-122"/>
                <a:ea typeface="微软雅黑" panose="020B0503020204020204" pitchFamily="34" charset="-122"/>
              </a:rPr>
              <a:t>deletion</a:t>
            </a:r>
            <a:r>
              <a:rPr lang="en-US" altLang="zh-CN" sz="1600" dirty="0">
                <a:latin typeface="微软雅黑" panose="020B0503020204020204" pitchFamily="34" charset="-122"/>
                <a:ea typeface="微软雅黑" panose="020B0503020204020204" pitchFamily="34" charset="-122"/>
              </a:rPr>
              <a:t> rate rises from 9.3% to 13.6%; the phone </a:t>
            </a:r>
            <a:r>
              <a:rPr lang="en-US" altLang="zh-CN" sz="1600" b="1" dirty="0">
                <a:solidFill>
                  <a:srgbClr val="C00000"/>
                </a:solidFill>
                <a:latin typeface="微软雅黑" panose="020B0503020204020204" pitchFamily="34" charset="-122"/>
                <a:ea typeface="微软雅黑" panose="020B0503020204020204" pitchFamily="34" charset="-122"/>
              </a:rPr>
              <a:t>substitution</a:t>
            </a:r>
            <a:r>
              <a:rPr lang="en-US" altLang="zh-CN" sz="1600" dirty="0">
                <a:latin typeface="微软雅黑" panose="020B0503020204020204" pitchFamily="34" charset="-122"/>
                <a:ea typeface="微软雅黑" panose="020B0503020204020204" pitchFamily="34" charset="-122"/>
              </a:rPr>
              <a:t> rate also changes significantly from 16.9% to 24.2%.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C4</a:t>
            </a:r>
            <a:r>
              <a:rPr lang="en-US" altLang="zh-CN" sz="1600" dirty="0">
                <a:latin typeface="微软雅黑" panose="020B0503020204020204" pitchFamily="34" charset="-122"/>
                <a:ea typeface="微软雅黑" panose="020B0503020204020204" pitchFamily="34" charset="-122"/>
              </a:rPr>
              <a:t>: as speaking rate increases, phones are not just switching their form from canonical to </a:t>
            </a:r>
            <a:r>
              <a:rPr lang="en-US" altLang="zh-CN" sz="1600" b="1" dirty="0">
                <a:solidFill>
                  <a:srgbClr val="C00000"/>
                </a:solidFill>
                <a:latin typeface="微软雅黑" panose="020B0503020204020204" pitchFamily="34" charset="-122"/>
                <a:ea typeface="微软雅黑" panose="020B0503020204020204" pitchFamily="34" charset="-122"/>
              </a:rPr>
              <a:t>one single alternate</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C5</a:t>
            </a:r>
            <a:r>
              <a:rPr lang="en-US" altLang="zh-CN" sz="1600" dirty="0">
                <a:latin typeface="微软雅黑" panose="020B0503020204020204" pitchFamily="34" charset="-122"/>
                <a:ea typeface="微软雅黑" panose="020B0503020204020204" pitchFamily="34" charset="-122"/>
              </a:rPr>
              <a:t>: the probability of the canonical pronunciation  drop significantly for the </a:t>
            </a:r>
            <a:r>
              <a:rPr lang="en-US" altLang="zh-CN" sz="1600" b="1" dirty="0">
                <a:solidFill>
                  <a:srgbClr val="C00000"/>
                </a:solidFill>
                <a:latin typeface="微软雅黑" panose="020B0503020204020204" pitchFamily="34" charset="-122"/>
                <a:ea typeface="微软雅黑" panose="020B0503020204020204" pitchFamily="34" charset="-122"/>
              </a:rPr>
              <a:t>faster</a:t>
            </a:r>
            <a:r>
              <a:rPr lang="en-US" altLang="zh-CN" sz="1600" dirty="0">
                <a:latin typeface="微软雅黑" panose="020B0503020204020204" pitchFamily="34" charset="-122"/>
                <a:ea typeface="微软雅黑" panose="020B0503020204020204" pitchFamily="34" charset="-122"/>
              </a:rPr>
              <a:t> half of the examples.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C6</a:t>
            </a:r>
            <a:r>
              <a:rPr lang="en-US" altLang="zh-CN" sz="1600" dirty="0">
                <a:latin typeface="微软雅黑" panose="020B0503020204020204" pitchFamily="34" charset="-122"/>
                <a:ea typeface="微软雅黑" panose="020B0503020204020204" pitchFamily="34" charset="-122"/>
              </a:rPr>
              <a:t>: phones are being realized with more forms in </a:t>
            </a:r>
            <a:r>
              <a:rPr lang="en-US" altLang="zh-CN" sz="1600" b="1" dirty="0">
                <a:solidFill>
                  <a:srgbClr val="C00000"/>
                </a:solidFill>
                <a:latin typeface="微软雅黑" panose="020B0503020204020204" pitchFamily="34" charset="-122"/>
                <a:ea typeface="微软雅黑" panose="020B0503020204020204" pitchFamily="34" charset="-122"/>
              </a:rPr>
              <a:t>fast speech</a:t>
            </a:r>
            <a:r>
              <a:rPr lang="en-US" altLang="zh-CN"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078323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637616"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Speaking Rate </a:t>
            </a:r>
            <a:r>
              <a:rPr lang="zh-CN" altLang="en-US" sz="3200" b="1" dirty="0">
                <a:latin typeface="微软雅黑" panose="020B0503020204020204" pitchFamily="34" charset="-122"/>
                <a:ea typeface="微软雅黑" panose="020B0503020204020204" pitchFamily="34" charset="-122"/>
              </a:rPr>
              <a:t>与 </a:t>
            </a:r>
            <a:r>
              <a:rPr lang="en-US" altLang="zh-CN" sz="3200" b="1" dirty="0">
                <a:latin typeface="微软雅黑" panose="020B0503020204020204" pitchFamily="34" charset="-122"/>
                <a:ea typeface="微软雅黑" panose="020B0503020204020204" pitchFamily="34" charset="-122"/>
              </a:rPr>
              <a:t>ASR</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Fosler</a:t>
            </a:r>
            <a:r>
              <a:rPr lang="en-US" altLang="zh-CN" sz="1600" dirty="0">
                <a:latin typeface="微软雅黑" panose="020B0503020204020204" pitchFamily="34" charset="-122"/>
                <a:ea typeface="微软雅黑" panose="020B0503020204020204" pitchFamily="34" charset="-122"/>
              </a:rPr>
              <a:t>-Lussier E, Morgan N. Effects of speaking rate and word frequency on pronunciations in </a:t>
            </a:r>
            <a:r>
              <a:rPr lang="en-US" altLang="zh-CN" sz="1600" dirty="0" err="1">
                <a:latin typeface="微软雅黑" panose="020B0503020204020204" pitchFamily="34" charset="-122"/>
                <a:ea typeface="微软雅黑" panose="020B0503020204020204" pitchFamily="34" charset="-122"/>
              </a:rPr>
              <a:t>convertional</a:t>
            </a:r>
            <a:r>
              <a:rPr lang="en-US" altLang="zh-CN" sz="1600" dirty="0">
                <a:latin typeface="微软雅黑" panose="020B0503020204020204" pitchFamily="34" charset="-122"/>
                <a:ea typeface="微软雅黑" panose="020B0503020204020204" pitchFamily="34" charset="-122"/>
              </a:rPr>
              <a:t> speech[J]. Speech Communication, 1999, 29(2-4): 137-158.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Citation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149</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C7</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syllabic stress </a:t>
            </a:r>
            <a:r>
              <a:rPr lang="en-US" altLang="zh-CN" sz="1600" dirty="0">
                <a:latin typeface="微软雅黑" panose="020B0503020204020204" pitchFamily="34" charset="-122"/>
                <a:ea typeface="微软雅黑" panose="020B0503020204020204" pitchFamily="34" charset="-122"/>
              </a:rPr>
              <a:t>is an important factor in pronunciation models. Thus, </a:t>
            </a:r>
            <a:r>
              <a:rPr lang="en-US" altLang="zh-CN" sz="1600" b="1" dirty="0">
                <a:solidFill>
                  <a:srgbClr val="C00000"/>
                </a:solidFill>
                <a:latin typeface="微软雅黑" panose="020B0503020204020204" pitchFamily="34" charset="-122"/>
                <a:ea typeface="微软雅黑" panose="020B0503020204020204" pitchFamily="34" charset="-122"/>
              </a:rPr>
              <a:t>stress and syllabic structure </a:t>
            </a:r>
            <a:r>
              <a:rPr lang="en-US" altLang="zh-CN" sz="1600" dirty="0">
                <a:latin typeface="微软雅黑" panose="020B0503020204020204" pitchFamily="34" charset="-122"/>
                <a:ea typeface="微软雅黑" panose="020B0503020204020204" pitchFamily="34" charset="-122"/>
              </a:rPr>
              <a:t>do interact with speaking rate in terms of syllable pronunciations.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C8</a:t>
            </a:r>
            <a:r>
              <a:rPr lang="en-US" altLang="zh-CN" sz="1600" dirty="0">
                <a:latin typeface="微软雅黑" panose="020B0503020204020204" pitchFamily="34" charset="-122"/>
                <a:ea typeface="微软雅黑" panose="020B0503020204020204" pitchFamily="34" charset="-122"/>
              </a:rPr>
              <a:t>: This corresponds well with the fact that </a:t>
            </a:r>
            <a:r>
              <a:rPr lang="en-US" altLang="zh-CN" sz="1600" b="1" dirty="0">
                <a:solidFill>
                  <a:srgbClr val="C00000"/>
                </a:solidFill>
                <a:latin typeface="微软雅黑" panose="020B0503020204020204" pitchFamily="34" charset="-122"/>
                <a:ea typeface="微软雅黑" panose="020B0503020204020204" pitchFamily="34" charset="-122"/>
              </a:rPr>
              <a:t>coda consonants </a:t>
            </a:r>
            <a:r>
              <a:rPr lang="en-US" altLang="zh-CN" sz="1600" dirty="0">
                <a:latin typeface="微软雅黑" panose="020B0503020204020204" pitchFamily="34" charset="-122"/>
                <a:ea typeface="微软雅黑" panose="020B0503020204020204" pitchFamily="34" charset="-122"/>
              </a:rPr>
              <a:t>are more frequently changed from canonical (usually by deletion) than onsets in this database</a:t>
            </a:r>
          </a:p>
        </p:txBody>
      </p:sp>
    </p:spTree>
    <p:extLst>
      <p:ext uri="{BB962C8B-B14F-4D97-AF65-F5344CB8AC3E}">
        <p14:creationId xmlns:p14="http://schemas.microsoft.com/office/powerpoint/2010/main" val="2234826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35556" cy="1077218"/>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Phone deletion </a:t>
            </a:r>
            <a:endParaRPr lang="zh-CN" altLang="en-US" sz="3200" b="1" dirty="0">
              <a:latin typeface="微软雅黑" panose="020B0503020204020204" pitchFamily="34" charset="-122"/>
              <a:ea typeface="微软雅黑" panose="020B0503020204020204" pitchFamily="34" charset="-122"/>
            </a:endParaRPr>
          </a:p>
          <a:p>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rPr>
              <a:t>kdxf</a:t>
            </a:r>
            <a:r>
              <a:rPr lang="zh-CN" altLang="en-US" sz="1600" dirty="0">
                <a:latin typeface="微软雅黑" panose="020B0503020204020204" pitchFamily="34" charset="-122"/>
                <a:ea typeface="微软雅黑" panose="020B0503020204020204" pitchFamily="34" charset="-122"/>
              </a:rPr>
              <a:t>：有唤醒词</a:t>
            </a:r>
            <a:r>
              <a:rPr lang="en-US" altLang="zh-CN" sz="1600" dirty="0">
                <a:latin typeface="微软雅黑" panose="020B0503020204020204" pitchFamily="34" charset="-122"/>
                <a:ea typeface="微软雅黑" panose="020B0503020204020204" pitchFamily="34" charset="-122"/>
              </a:rPr>
              <a:t>pv0.5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ffmpeg0.5</a:t>
            </a:r>
            <a:r>
              <a:rPr lang="zh-CN" altLang="en-US" sz="1600" dirty="0">
                <a:latin typeface="微软雅黑" panose="020B0503020204020204" pitchFamily="34" charset="-122"/>
                <a:ea typeface="微软雅黑" panose="020B0503020204020204" pitchFamily="34" charset="-122"/>
              </a:rPr>
              <a:t>；无唤醒词</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rPr>
              <a:t>baidu</a:t>
            </a:r>
            <a:r>
              <a:rPr lang="zh-CN" altLang="en-US" sz="1600" dirty="0">
                <a:latin typeface="微软雅黑" panose="020B0503020204020204" pitchFamily="34" charset="-122"/>
                <a:ea typeface="微软雅黑" panose="020B0503020204020204" pitchFamily="34" charset="-122"/>
              </a:rPr>
              <a:t>：有唤醒词</a:t>
            </a:r>
            <a:r>
              <a:rPr lang="en-US" altLang="zh-CN" sz="1600" dirty="0">
                <a:latin typeface="微软雅黑" panose="020B0503020204020204" pitchFamily="34" charset="-122"/>
                <a:ea typeface="微软雅黑" panose="020B0503020204020204" pitchFamily="34" charset="-122"/>
              </a:rPr>
              <a:t>pv0.5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wsola0.5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ffmpeg0.5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wsola0.75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pv1.25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pv1.75</a:t>
            </a:r>
            <a:r>
              <a:rPr lang="zh-CN" altLang="en-US" sz="1600" dirty="0">
                <a:latin typeface="微软雅黑" panose="020B0503020204020204" pitchFamily="34" charset="-122"/>
                <a:ea typeface="微软雅黑" panose="020B0503020204020204" pitchFamily="34" charset="-122"/>
              </a:rPr>
              <a:t>无唤醒词</a:t>
            </a:r>
            <a:r>
              <a:rPr lang="en-US" altLang="zh-CN" sz="1600" dirty="0">
                <a:latin typeface="微软雅黑" panose="020B0503020204020204" pitchFamily="34" charset="-122"/>
                <a:ea typeface="微软雅黑" panose="020B0503020204020204" pitchFamily="34" charset="-122"/>
              </a:rPr>
              <a:t>ffmpeg0.5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pv0.75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ola1.753</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：有唤醒词</a:t>
            </a:r>
            <a:r>
              <a:rPr lang="en-US" altLang="zh-CN" sz="1600" dirty="0">
                <a:latin typeface="微软雅黑" panose="020B0503020204020204" pitchFamily="34" charset="-122"/>
                <a:ea typeface="微软雅黑" panose="020B0503020204020204" pitchFamily="34" charset="-122"/>
              </a:rPr>
              <a:t>ffmpeg0.5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ffmpeg0.75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ffmpeg1.75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ola1.25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wsola1.25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wsola1.5</a:t>
            </a:r>
            <a:r>
              <a:rPr lang="zh-CN" altLang="en-US" sz="1600" dirty="0">
                <a:latin typeface="微软雅黑" panose="020B0503020204020204" pitchFamily="34" charset="-122"/>
                <a:ea typeface="微软雅黑" panose="020B0503020204020204" pitchFamily="34" charset="-122"/>
              </a:rPr>
              <a:t>；无唤醒词</a:t>
            </a:r>
            <a:r>
              <a:rPr lang="en-US" altLang="zh-CN" sz="1600" dirty="0">
                <a:latin typeface="微软雅黑" panose="020B0503020204020204" pitchFamily="34" charset="-122"/>
                <a:ea typeface="微软雅黑" panose="020B0503020204020204" pitchFamily="34" charset="-122"/>
              </a:rPr>
              <a:t>ffmpeg1.25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ffmpeg1.75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ola1.25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ola1.75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wsola1.25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wsola1.5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pv1.25</a:t>
            </a:r>
            <a:r>
              <a:rPr lang="zh-CN" altLang="en-US" sz="1600" dirty="0">
                <a:latin typeface="微软雅黑" panose="020B0503020204020204" pitchFamily="34" charset="-122"/>
                <a:ea typeface="微软雅黑" panose="020B0503020204020204" pitchFamily="34" charset="-122"/>
              </a:rPr>
              <a:t>及以上基本为空</a:t>
            </a:r>
            <a:endParaRPr lang="en-US" altLang="zh-CN" sz="1600" dirty="0">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C23C3015-E148-4F1D-BA47-9EDC37C5787E}"/>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Deletion</a:t>
            </a:r>
            <a:r>
              <a:rPr kumimoji="0" lang="zh-CN" altLang="en-US" sz="2400" dirty="0">
                <a:solidFill>
                  <a:schemeClr val="tx1"/>
                </a:solidFill>
                <a:latin typeface="微软雅黑" panose="020B0503020204020204" pitchFamily="34" charset="-122"/>
                <a:ea typeface="微软雅黑" panose="020B0503020204020204" pitchFamily="34" charset="-122"/>
              </a:rPr>
              <a:t>无明显规律</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42204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84930"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Siri </a:t>
            </a:r>
            <a:r>
              <a:rPr lang="zh-CN" altLang="en-US" sz="3200" b="1" dirty="0">
                <a:latin typeface="微软雅黑" panose="020B0503020204020204" pitchFamily="34" charset="-122"/>
                <a:ea typeface="微软雅黑" panose="020B0503020204020204" pitchFamily="34" charset="-122"/>
              </a:rPr>
              <a:t>华为</a:t>
            </a:r>
            <a:r>
              <a:rPr lang="en-US" altLang="zh-CN" sz="3200" b="1" dirty="0" err="1">
                <a:latin typeface="微软雅黑" panose="020B0503020204020204" pitchFamily="34" charset="-122"/>
                <a:ea typeface="微软雅黑" panose="020B0503020204020204" pitchFamily="34" charset="-122"/>
              </a:rPr>
              <a:t>YoYo</a:t>
            </a:r>
            <a:endParaRPr lang="zh-CN" altLang="en-US" sz="32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商用黑盒</a:t>
            </a:r>
            <a:r>
              <a:rPr lang="en-US" altLang="zh-CN" sz="1600" b="1" dirty="0">
                <a:latin typeface="微软雅黑" panose="020B0503020204020204" pitchFamily="34" charset="-122"/>
                <a:ea typeface="微软雅黑" panose="020B0503020204020204" pitchFamily="34" charset="-122"/>
              </a:rPr>
              <a:t>deletion</a:t>
            </a:r>
            <a:r>
              <a:rPr lang="zh-CN" altLang="en-US" sz="1600" b="1" dirty="0">
                <a:latin typeface="微软雅黑" panose="020B0503020204020204" pitchFamily="34" charset="-122"/>
                <a:ea typeface="微软雅黑" panose="020B0503020204020204" pitchFamily="34" charset="-122"/>
              </a:rPr>
              <a:t>现象很少</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快速还是会听错，但是人听起来本身也具有一定的混淆</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678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60280</TotalTime>
  <Words>11891</Words>
  <Application>Microsoft Office PowerPoint</Application>
  <PresentationFormat>宽屏</PresentationFormat>
  <Paragraphs>1427</Paragraphs>
  <Slides>214</Slides>
  <Notes>206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214</vt:i4>
      </vt:variant>
    </vt:vector>
  </HeadingPairs>
  <TitlesOfParts>
    <vt:vector size="226" baseType="lpstr">
      <vt:lpstr>Arial Unicode MS</vt:lpstr>
      <vt:lpstr>NimbusRomNo9L</vt:lpstr>
      <vt:lpstr>等线</vt:lpstr>
      <vt:lpstr>华文细黑</vt:lpstr>
      <vt:lpstr>Microsoft YaHei</vt:lpstr>
      <vt:lpstr>Microsoft YaHei</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li chaohao</cp:lastModifiedBy>
  <cp:revision>399</cp:revision>
  <cp:lastPrinted>2017-06-19T10:44:09Z</cp:lastPrinted>
  <dcterms:created xsi:type="dcterms:W3CDTF">2016-06-07T03:07:16Z</dcterms:created>
  <dcterms:modified xsi:type="dcterms:W3CDTF">2020-08-28T07:06:48Z</dcterms:modified>
</cp:coreProperties>
</file>